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68" r:id="rId3"/>
    <p:sldId id="269" r:id="rId4"/>
    <p:sldId id="276" r:id="rId5"/>
    <p:sldId id="277" r:id="rId6"/>
    <p:sldId id="259" r:id="rId7"/>
    <p:sldId id="275" r:id="rId8"/>
    <p:sldId id="270" r:id="rId9"/>
    <p:sldId id="278" r:id="rId10"/>
    <p:sldId id="265" r:id="rId11"/>
    <p:sldId id="280" r:id="rId12"/>
    <p:sldId id="272" r:id="rId13"/>
    <p:sldId id="274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E975D-B25F-494A-86CC-E220E1D4C6AA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19CD4-8906-44A3-8037-10F0EF240C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95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membership to increase financial stability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 and distribute locally grown food as a food hub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produce swaps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member workshops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recipe library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 celebrations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19CD4-8906-44A3-8037-10F0EF240C27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215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membership to increase financial stability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 and distribute locally grown food as a food hub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produce swaps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member workshops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recipe library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 celebrations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19CD4-8906-44A3-8037-10F0EF240C27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215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3048B3-9992-463C-BA1C-CAD6B5F5AE24}" type="datetimeFigureOut">
              <a:rPr lang="en-AU" smtClean="0"/>
              <a:pPr/>
              <a:t>8/08/2016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AB8345-1FD5-4D97-B455-19CA9CCAEDD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ENjhs6fNIx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857364"/>
            <a:ext cx="8206680" cy="4538935"/>
          </a:xfrm>
        </p:spPr>
        <p:txBody>
          <a:bodyPr/>
          <a:lstStyle/>
          <a:p>
            <a:pPr algn="ctr"/>
            <a:r>
              <a:rPr lang="en-AU" dirty="0">
                <a:latin typeface="Calibri Light" panose="020F0302020204030204" pitchFamily="34" charset="0"/>
              </a:rPr>
              <a:t/>
            </a:r>
            <a:br>
              <a:rPr lang="en-AU" dirty="0">
                <a:latin typeface="Calibri Light" panose="020F0302020204030204" pitchFamily="34" charset="0"/>
              </a:rPr>
            </a:br>
            <a:r>
              <a:rPr lang="en-AU" dirty="0">
                <a:latin typeface="Calibri Light" panose="020F0302020204030204" pitchFamily="34" charset="0"/>
              </a:rPr>
              <a:t> 		</a:t>
            </a:r>
            <a:br>
              <a:rPr lang="en-AU" dirty="0">
                <a:latin typeface="Calibri Light" panose="020F0302020204030204" pitchFamily="34" charset="0"/>
              </a:rPr>
            </a:br>
            <a:r>
              <a:rPr lang="en-AU" dirty="0" smtClean="0">
                <a:latin typeface="Calibri Light" panose="020F0302020204030204" pitchFamily="34" charset="0"/>
              </a:rPr>
              <a:t/>
            </a:r>
            <a:br>
              <a:rPr lang="en-AU" dirty="0" smtClean="0">
                <a:latin typeface="Calibri Light" panose="020F0302020204030204" pitchFamily="34" charset="0"/>
              </a:rPr>
            </a:br>
            <a:r>
              <a:rPr lang="en-AU" dirty="0">
                <a:latin typeface="Calibri Light" panose="020F0302020204030204" pitchFamily="34" charset="0"/>
              </a:rPr>
              <a:t/>
            </a:r>
            <a:br>
              <a:rPr lang="en-AU" dirty="0">
                <a:latin typeface="Calibri Light" panose="020F0302020204030204" pitchFamily="34" charset="0"/>
              </a:rPr>
            </a:br>
            <a:r>
              <a:rPr lang="en-AU" dirty="0" smtClean="0">
                <a:latin typeface="Calibri Light" panose="020F0302020204030204" pitchFamily="34" charset="0"/>
              </a:rPr>
              <a:t/>
            </a:r>
            <a:br>
              <a:rPr lang="en-AU" dirty="0" smtClean="0">
                <a:latin typeface="Calibri Light" panose="020F0302020204030204" pitchFamily="34" charset="0"/>
              </a:rPr>
            </a:br>
            <a:r>
              <a:rPr lang="en-AU" sz="4000" b="1" dirty="0" smtClean="0">
                <a:latin typeface="Bradley Hand ITC" pitchFamily="66" charset="0"/>
              </a:rPr>
              <a:t>Good food starts and Finishes with Community</a:t>
            </a:r>
            <a:r>
              <a:rPr lang="en-AU" dirty="0">
                <a:latin typeface="Calibri Light" panose="020F0302020204030204" pitchFamily="34" charset="0"/>
              </a:rPr>
              <a:t/>
            </a:r>
            <a:br>
              <a:rPr lang="en-AU" dirty="0">
                <a:latin typeface="Calibri Light" panose="020F0302020204030204" pitchFamily="34" charset="0"/>
              </a:rPr>
            </a:br>
            <a:r>
              <a:rPr lang="en-AU" dirty="0">
                <a:latin typeface="Calibri Light" panose="020F0302020204030204" pitchFamily="34" charset="0"/>
              </a:rPr>
              <a:t/>
            </a:r>
            <a:br>
              <a:rPr lang="en-AU" dirty="0">
                <a:latin typeface="Calibri Light" panose="020F0302020204030204" pitchFamily="34" charset="0"/>
              </a:rPr>
            </a:br>
            <a:r>
              <a:rPr lang="en-AU" sz="2000" dirty="0">
                <a:latin typeface="Calibri Light" panose="020F0302020204030204" pitchFamily="34" charset="0"/>
              </a:rPr>
              <a:t/>
            </a:r>
            <a:br>
              <a:rPr lang="en-AU" sz="2000" dirty="0">
                <a:latin typeface="Calibri Light" panose="020F0302020204030204" pitchFamily="34" charset="0"/>
              </a:rPr>
            </a:br>
            <a:endParaRPr lang="en-AU" sz="1600" dirty="0">
              <a:solidFill>
                <a:srgbClr val="2F57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07351" cy="1832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440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Co- Op Living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5107" cy="4876800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r>
              <a:rPr lang="en-AU" b="1" dirty="0" smtClean="0">
                <a:latin typeface="Bradley Hand ITC" pitchFamily="66" charset="0"/>
              </a:rPr>
              <a:t>Creating reasons to bring people together to learn the skills to live a richer, simpler more connected existence.</a:t>
            </a:r>
          </a:p>
          <a:p>
            <a:endParaRPr lang="en-AU" dirty="0"/>
          </a:p>
          <a:p>
            <a:r>
              <a:rPr lang="en-AU" dirty="0" smtClean="0"/>
              <a:t>Permaculture conversations</a:t>
            </a:r>
          </a:p>
          <a:p>
            <a:r>
              <a:rPr lang="en-AU" dirty="0" smtClean="0"/>
              <a:t>Gluten Free Cooking</a:t>
            </a:r>
          </a:p>
          <a:p>
            <a:r>
              <a:rPr lang="en-AU" dirty="0" smtClean="0"/>
              <a:t>Fermentation 101</a:t>
            </a:r>
          </a:p>
          <a:p>
            <a:r>
              <a:rPr lang="en-AU" dirty="0" smtClean="0"/>
              <a:t>Composting</a:t>
            </a:r>
          </a:p>
          <a:p>
            <a:r>
              <a:rPr lang="en-AU" dirty="0" smtClean="0"/>
              <a:t>Seed Swaps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31" y="620688"/>
            <a:ext cx="4353676" cy="9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s://scontent-syd1-1.xx.fbcdn.net/v/t1.0-9/13139337_1669596059959278_7356911221133716842_n.png?oh=f72803f41083fec1539d740f242fae85&amp;oe=581695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18358"/>
            <a:ext cx="7880798" cy="34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syd1-1.xx.fbcdn.net/v/t1.0-9/13393923_1682586681993549_1442873822956289556_n.png?oh=dc088940a8738db4be796930153f67a5&amp;oe=5858335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392" cy="35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1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Membership Growth Initiative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" y="1600200"/>
            <a:ext cx="7868450" cy="4876800"/>
          </a:xfrm>
        </p:spPr>
      </p:pic>
    </p:spTree>
    <p:extLst>
      <p:ext uri="{BB962C8B-B14F-4D97-AF65-F5344CB8AC3E}">
        <p14:creationId xmlns:p14="http://schemas.microsoft.com/office/powerpoint/2010/main" val="1656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Seasonal Morning Tea – Winter Soup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657600" cy="4876800"/>
          </a:xfrm>
        </p:spPr>
      </p:pic>
    </p:spTree>
    <p:extLst>
      <p:ext uri="{BB962C8B-B14F-4D97-AF65-F5344CB8AC3E}">
        <p14:creationId xmlns:p14="http://schemas.microsoft.com/office/powerpoint/2010/main" val="197582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116347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Research – American 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Vermont USA – Ranked # 1 Locavore State</a:t>
            </a:r>
          </a:p>
          <a:p>
            <a:r>
              <a:rPr lang="en-AU" dirty="0"/>
              <a:t>16 Food Co-ops,  74 CSA’s, 38 Farmers Markets, 50+ Bulk Buyers </a:t>
            </a:r>
            <a:r>
              <a:rPr lang="en-AU" dirty="0" smtClean="0"/>
              <a:t>groups – Farm to Plate initiative was a big influence.</a:t>
            </a:r>
            <a:endParaRPr lang="en-AU" dirty="0"/>
          </a:p>
          <a:p>
            <a:endParaRPr lang="en-AU" dirty="0"/>
          </a:p>
          <a:p>
            <a:r>
              <a:rPr lang="en-AU" dirty="0"/>
              <a:t>Consciously developed in 2008 by top down and bottom up initiatives which have transformed the State.</a:t>
            </a:r>
          </a:p>
          <a:p>
            <a:endParaRPr lang="en-AU" dirty="0"/>
          </a:p>
          <a:p>
            <a:r>
              <a:rPr lang="en-AU" dirty="0" smtClean="0"/>
              <a:t>In the same paradigm Victoria would appear as number 45 in the states. 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35" y="0"/>
            <a:ext cx="4353676" cy="9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  a Food Co </a:t>
            </a:r>
            <a:r>
              <a:rPr lang="en-AU" dirty="0" smtClean="0"/>
              <a:t>op to leave a legacy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en-AU" b="1" dirty="0" smtClean="0"/>
              <a:t>Healthy </a:t>
            </a:r>
            <a:r>
              <a:rPr lang="en-AU" b="1" dirty="0"/>
              <a:t>Food Access</a:t>
            </a:r>
            <a:r>
              <a:rPr lang="en-AU" sz="2000" b="1" i="1" dirty="0"/>
              <a:t> </a:t>
            </a:r>
          </a:p>
          <a:p>
            <a:pPr marL="0" indent="0" algn="ctr">
              <a:buNone/>
            </a:pPr>
            <a:r>
              <a:rPr lang="en-AU" sz="2000" i="1" dirty="0"/>
              <a:t>To provide increasing access to high quality local food (Food Co op Bulk and Fresh</a:t>
            </a:r>
            <a:r>
              <a:rPr lang="en-AU" sz="2000" i="1" dirty="0" smtClean="0"/>
              <a:t>)</a:t>
            </a:r>
          </a:p>
          <a:p>
            <a:pPr marL="0" indent="0" algn="ctr">
              <a:buNone/>
            </a:pPr>
            <a:endParaRPr lang="en-AU" sz="2000" i="1" dirty="0"/>
          </a:p>
          <a:p>
            <a:pPr marL="0" indent="0" algn="ctr">
              <a:buNone/>
            </a:pPr>
            <a:r>
              <a:rPr lang="en-AU" b="1" dirty="0"/>
              <a:t>2. Food System Development</a:t>
            </a:r>
          </a:p>
          <a:p>
            <a:pPr marL="0" lvl="0" indent="0" algn="ctr">
              <a:buNone/>
            </a:pPr>
            <a:r>
              <a:rPr lang="en-AU" sz="2000" i="1" dirty="0"/>
              <a:t>Actively collaborate in local and regional food system development</a:t>
            </a:r>
          </a:p>
          <a:p>
            <a:pPr marL="0" indent="0" algn="ctr">
              <a:buNone/>
            </a:pPr>
            <a:r>
              <a:rPr lang="en-AU" sz="2000" i="1" dirty="0"/>
              <a:t>Support the growth of local sustainable agriculture </a:t>
            </a:r>
            <a:r>
              <a:rPr lang="en-AU" sz="2000" i="1" dirty="0" smtClean="0"/>
              <a:t>(Grow the Growers and provide a genuine local path to market for small scale local growers)  </a:t>
            </a:r>
            <a:endParaRPr lang="en-AU" sz="2000" dirty="0"/>
          </a:p>
          <a:p>
            <a:pPr marL="0" indent="0" algn="ctr">
              <a:buNone/>
            </a:pPr>
            <a:r>
              <a:rPr lang="en-AU" b="1" dirty="0" smtClean="0"/>
              <a:t>3</a:t>
            </a:r>
            <a:r>
              <a:rPr lang="en-AU" b="1" i="1" dirty="0" smtClean="0"/>
              <a:t>. </a:t>
            </a:r>
            <a:r>
              <a:rPr lang="en-AU" b="1" dirty="0"/>
              <a:t>Community Communication and Education</a:t>
            </a:r>
          </a:p>
          <a:p>
            <a:pPr marL="0" lvl="0" indent="0" algn="ctr">
              <a:buNone/>
            </a:pPr>
            <a:r>
              <a:rPr lang="en-AU" sz="2000" i="1" dirty="0"/>
              <a:t>Foster a deep community connection through food  and education (Food Co op Living)</a:t>
            </a:r>
            <a:endParaRPr lang="en-AU" sz="1600" i="1" dirty="0"/>
          </a:p>
          <a:p>
            <a:pPr marL="0" lvl="0" indent="0" algn="ctr">
              <a:buNone/>
            </a:pPr>
            <a:endParaRPr lang="en-AU" sz="2000" dirty="0"/>
          </a:p>
          <a:p>
            <a:pPr marL="0" indent="0" algn="ctr">
              <a:buNone/>
            </a:pP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830631"/>
            <a:ext cx="3600400" cy="10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4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Meeting the need for convenience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273757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Kids Corner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320805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Bringing it to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 smtClean="0"/>
              <a:t>Members </a:t>
            </a:r>
          </a:p>
          <a:p>
            <a:pPr marL="0" indent="0">
              <a:buNone/>
            </a:pPr>
            <a:r>
              <a:rPr lang="en-AU" dirty="0" smtClean="0"/>
              <a:t> started 60 now 800 </a:t>
            </a:r>
            <a:endParaRPr lang="en-AU" dirty="0"/>
          </a:p>
          <a:p>
            <a:r>
              <a:rPr lang="en-AU" dirty="0"/>
              <a:t>A </a:t>
            </a:r>
            <a:r>
              <a:rPr lang="en-AU" dirty="0" smtClean="0"/>
              <a:t>home</a:t>
            </a:r>
          </a:p>
          <a:p>
            <a:r>
              <a:rPr lang="en-AU" dirty="0" smtClean="0"/>
              <a:t>Moved three times in year 1</a:t>
            </a:r>
            <a:endParaRPr lang="en-AU" dirty="0"/>
          </a:p>
          <a:p>
            <a:r>
              <a:rPr lang="en-AU" dirty="0" smtClean="0"/>
              <a:t>Stock</a:t>
            </a:r>
          </a:p>
          <a:p>
            <a:r>
              <a:rPr lang="en-AU" dirty="0" smtClean="0"/>
              <a:t>Started with 60 now 350</a:t>
            </a:r>
            <a:endParaRPr lang="en-AU" dirty="0"/>
          </a:p>
          <a:p>
            <a:r>
              <a:rPr lang="en-AU" dirty="0"/>
              <a:t>Connection </a:t>
            </a:r>
            <a:endParaRPr lang="en-AU" dirty="0" smtClean="0"/>
          </a:p>
          <a:p>
            <a:r>
              <a:rPr lang="en-AU" dirty="0" smtClean="0"/>
              <a:t>Started with afternoon tea now deliver 15 learn-to events each year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31" y="620688"/>
            <a:ext cx="4353676" cy="91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039313" cy="30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Fresh Marketplace… growing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>
                <a:hlinkClick r:id="rId2"/>
              </a:rPr>
              <a:t>https://www.youtube.com/watch?v=ENjhs6fNIxY</a:t>
            </a:r>
            <a:endParaRPr lang="en-AU" dirty="0"/>
          </a:p>
          <a:p>
            <a:endParaRPr lang="en-AU" dirty="0"/>
          </a:p>
          <a:p>
            <a:r>
              <a:rPr lang="en-AU" dirty="0"/>
              <a:t>Six months old</a:t>
            </a:r>
          </a:p>
          <a:p>
            <a:endParaRPr lang="en-AU" dirty="0"/>
          </a:p>
        </p:txBody>
      </p:sp>
      <p:pic>
        <p:nvPicPr>
          <p:cNvPr id="3074" name="Picture 2" descr="https://scontent-syd1-1.xx.fbcdn.net/v/t1.0-9/13015142_1663504720568412_873407485676947136_n.jpg?oh=773ca371c20dff5219942bb7d4204b31&amp;oe=581335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8399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3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NOW…</a:t>
            </a:r>
            <a:br>
              <a:rPr lang="en-AU" dirty="0" smtClean="0"/>
            </a:br>
            <a:r>
              <a:rPr lang="en-AU" dirty="0" smtClean="0"/>
              <a:t>Food </a:t>
            </a:r>
            <a:r>
              <a:rPr lang="en-AU" dirty="0"/>
              <a:t>Co Op 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76" y="404664"/>
            <a:ext cx="4353676" cy="91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553948"/>
            <a:ext cx="8676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30</a:t>
            </a:r>
            <a:r>
              <a:rPr lang="en-AU" sz="2400" dirty="0" smtClean="0"/>
              <a:t> </a:t>
            </a:r>
            <a:r>
              <a:rPr lang="en-AU" sz="2400" dirty="0"/>
              <a:t>Local growers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Utilise the Open Food Network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Weekly Ordering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Top Up of Local food from </a:t>
            </a:r>
            <a:r>
              <a:rPr lang="en-AU" sz="2400" dirty="0" err="1"/>
              <a:t>Melb</a:t>
            </a:r>
            <a:r>
              <a:rPr lang="en-AU" sz="2400" dirty="0"/>
              <a:t> Market Food Supplied via Wangaratta based private box scheme </a:t>
            </a:r>
            <a:r>
              <a:rPr lang="en-AU" sz="2400" dirty="0" smtClean="0"/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Pilot program of 8 mid week farmers market to build habit and support.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407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577928" cy="6093296"/>
          </a:xfrm>
        </p:spPr>
      </p:pic>
    </p:spTree>
    <p:extLst>
      <p:ext uri="{BB962C8B-B14F-4D97-AF65-F5344CB8AC3E}">
        <p14:creationId xmlns:p14="http://schemas.microsoft.com/office/powerpoint/2010/main" val="161451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1524</TotalTime>
  <Words>340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        Good food starts and Finishes with Community   </vt:lpstr>
      <vt:lpstr> Research – American Inspiration</vt:lpstr>
      <vt:lpstr>Build  a Food Co op to leave a legacy</vt:lpstr>
      <vt:lpstr>Meeting the need for convenience</vt:lpstr>
      <vt:lpstr>Kids Corner</vt:lpstr>
      <vt:lpstr> Bringing it to life</vt:lpstr>
      <vt:lpstr>Fresh Marketplace… growing</vt:lpstr>
      <vt:lpstr> NOW… Food Co Op Fresh</vt:lpstr>
      <vt:lpstr>PowerPoint Presentation</vt:lpstr>
      <vt:lpstr> Co- Op Living </vt:lpstr>
      <vt:lpstr>PowerPoint Presentation</vt:lpstr>
      <vt:lpstr>Membership Growth Initiative</vt:lpstr>
      <vt:lpstr>Seasonal Morning Tea – Winter Soup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up of a food co-op!</dc:title>
  <dc:creator>jade.miles</dc:creator>
  <cp:lastModifiedBy>Nick Rose</cp:lastModifiedBy>
  <cp:revision>27</cp:revision>
  <dcterms:created xsi:type="dcterms:W3CDTF">2015-04-27T02:26:19Z</dcterms:created>
  <dcterms:modified xsi:type="dcterms:W3CDTF">2016-08-08T03:00:50Z</dcterms:modified>
</cp:coreProperties>
</file>