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14"/>
  </p:notesMasterIdLst>
  <p:handoutMasterIdLst>
    <p:handoutMasterId r:id="rId15"/>
  </p:handoutMasterIdLst>
  <p:sldIdLst>
    <p:sldId id="265" r:id="rId2"/>
    <p:sldId id="313" r:id="rId3"/>
    <p:sldId id="318" r:id="rId4"/>
    <p:sldId id="328" r:id="rId5"/>
    <p:sldId id="321" r:id="rId6"/>
    <p:sldId id="322" r:id="rId7"/>
    <p:sldId id="324" r:id="rId8"/>
    <p:sldId id="327" r:id="rId9"/>
    <p:sldId id="325" r:id="rId10"/>
    <p:sldId id="329" r:id="rId11"/>
    <p:sldId id="315" r:id="rId12"/>
    <p:sldId id="31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A25"/>
    <a:srgbClr val="F36F21"/>
    <a:srgbClr val="FFFFA9"/>
    <a:srgbClr val="200000"/>
    <a:srgbClr val="460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1" autoAdjust="0"/>
    <p:restoredTop sz="88474" autoAdjust="0"/>
  </p:normalViewPr>
  <p:slideViewPr>
    <p:cSldViewPr snapToGrid="0" snapToObjects="1">
      <p:cViewPr varScale="1">
        <p:scale>
          <a:sx n="58" d="100"/>
          <a:sy n="58" d="100"/>
        </p:scale>
        <p:origin x="79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4B4BA-C4AC-F642-A00E-0E6503473E0E}" type="doc">
      <dgm:prSet loTypeId="urn:microsoft.com/office/officeart/2005/8/layout/pList2" loCatId="" qsTypeId="urn:microsoft.com/office/officeart/2005/8/quickstyle/simple4" qsCatId="simple" csTypeId="urn:microsoft.com/office/officeart/2005/8/colors/colorful3" csCatId="colorful" phldr="1"/>
      <dgm:spPr/>
    </dgm:pt>
    <dgm:pt modelId="{CF51CC37-8027-C94C-83BA-5FAD86EFF26F}">
      <dgm:prSet phldrT="[Text]" custT="1"/>
      <dgm:spPr/>
      <dgm:t>
        <a:bodyPr/>
        <a:lstStyle/>
        <a:p>
          <a:r>
            <a:rPr lang="en-AU" sz="2000" dirty="0">
              <a:solidFill>
                <a:schemeClr val="tx1"/>
              </a:solidFill>
            </a:rPr>
            <a:t>2011 - 2013</a:t>
          </a:r>
        </a:p>
        <a:p>
          <a:r>
            <a:rPr lang="en-AU" sz="2000" dirty="0">
              <a:solidFill>
                <a:schemeClr val="tx1"/>
              </a:solidFill>
            </a:rPr>
            <a:t>1. Scoping &amp; Design</a:t>
          </a:r>
        </a:p>
      </dgm:t>
    </dgm:pt>
    <dgm:pt modelId="{9B44E1BD-D307-C147-AD7D-F162DEA15751}" type="parTrans" cxnId="{7DB4CFB4-4FFF-8046-AC6B-17A5B3A9F5DA}">
      <dgm:prSet/>
      <dgm:spPr/>
      <dgm:t>
        <a:bodyPr/>
        <a:lstStyle/>
        <a:p>
          <a:endParaRPr lang="en-AU"/>
        </a:p>
      </dgm:t>
    </dgm:pt>
    <dgm:pt modelId="{973064CF-1493-014A-B8FC-3DB56FE9B73C}" type="sibTrans" cxnId="{7DB4CFB4-4FFF-8046-AC6B-17A5B3A9F5DA}">
      <dgm:prSet/>
      <dgm:spPr/>
      <dgm:t>
        <a:bodyPr/>
        <a:lstStyle/>
        <a:p>
          <a:endParaRPr lang="en-AU"/>
        </a:p>
      </dgm:t>
    </dgm:pt>
    <dgm:pt modelId="{42A683A5-9463-4548-A62A-7F9D617ADD38}">
      <dgm:prSet phldrT="[Text]" custT="1"/>
      <dgm:spPr/>
      <dgm:t>
        <a:bodyPr/>
        <a:lstStyle/>
        <a:p>
          <a:r>
            <a:rPr lang="en-AU" sz="2000" dirty="0">
              <a:solidFill>
                <a:schemeClr val="tx1"/>
              </a:solidFill>
            </a:rPr>
            <a:t>2014 - 2015</a:t>
          </a:r>
        </a:p>
        <a:p>
          <a:r>
            <a:rPr lang="en-AU" sz="2000" dirty="0">
              <a:solidFill>
                <a:schemeClr val="tx1"/>
              </a:solidFill>
            </a:rPr>
            <a:t>3. Scale to stand-alone?</a:t>
          </a:r>
        </a:p>
      </dgm:t>
    </dgm:pt>
    <dgm:pt modelId="{B3705076-B12F-034B-BF7C-63C496E0BE72}" type="parTrans" cxnId="{BD5C7BC2-813D-8D42-AC16-1D571025DC7E}">
      <dgm:prSet/>
      <dgm:spPr/>
      <dgm:t>
        <a:bodyPr/>
        <a:lstStyle/>
        <a:p>
          <a:endParaRPr lang="en-AU"/>
        </a:p>
      </dgm:t>
    </dgm:pt>
    <dgm:pt modelId="{ACA690FB-1E24-974F-8DAA-2747957B8F50}" type="sibTrans" cxnId="{BD5C7BC2-813D-8D42-AC16-1D571025DC7E}">
      <dgm:prSet/>
      <dgm:spPr/>
      <dgm:t>
        <a:bodyPr/>
        <a:lstStyle/>
        <a:p>
          <a:endParaRPr lang="en-AU"/>
        </a:p>
      </dgm:t>
    </dgm:pt>
    <dgm:pt modelId="{5EFB969E-0A18-EE4D-AEE4-DFD26BCB52B1}">
      <dgm:prSet phldrT="[Text]" custT="1"/>
      <dgm:spPr/>
      <dgm:t>
        <a:bodyPr/>
        <a:lstStyle/>
        <a:p>
          <a:r>
            <a:rPr lang="en-AU" sz="2000" dirty="0">
              <a:solidFill>
                <a:schemeClr val="tx1"/>
              </a:solidFill>
            </a:rPr>
            <a:t>2015 - Now</a:t>
          </a:r>
        </a:p>
        <a:p>
          <a:r>
            <a:rPr lang="en-AU" sz="2000" dirty="0">
              <a:solidFill>
                <a:schemeClr val="tx1"/>
              </a:solidFill>
            </a:rPr>
            <a:t>4. Connect &amp; Review</a:t>
          </a:r>
        </a:p>
      </dgm:t>
    </dgm:pt>
    <dgm:pt modelId="{E908EC1A-2047-9E43-BEC2-C30C4F02E2EA}" type="parTrans" cxnId="{0515E31C-96D3-C14A-A3D5-3E77BB2945D1}">
      <dgm:prSet/>
      <dgm:spPr/>
      <dgm:t>
        <a:bodyPr/>
        <a:lstStyle/>
        <a:p>
          <a:endParaRPr lang="en-AU"/>
        </a:p>
      </dgm:t>
    </dgm:pt>
    <dgm:pt modelId="{2F28BA67-D2C6-0E4A-A0C7-523F60430968}" type="sibTrans" cxnId="{0515E31C-96D3-C14A-A3D5-3E77BB2945D1}">
      <dgm:prSet/>
      <dgm:spPr/>
      <dgm:t>
        <a:bodyPr/>
        <a:lstStyle/>
        <a:p>
          <a:endParaRPr lang="en-AU"/>
        </a:p>
      </dgm:t>
    </dgm:pt>
    <dgm:pt modelId="{1966D2E6-701C-714A-B17D-4D0DA959CCA5}">
      <dgm:prSet custT="1"/>
      <dgm:spPr/>
      <dgm:t>
        <a:bodyPr/>
        <a:lstStyle/>
        <a:p>
          <a:r>
            <a:rPr lang="en-AU" sz="2000" dirty="0">
              <a:solidFill>
                <a:schemeClr val="tx1"/>
              </a:solidFill>
            </a:rPr>
            <a:t>2014</a:t>
          </a:r>
        </a:p>
        <a:p>
          <a:r>
            <a:rPr lang="en-AU" sz="2000" dirty="0">
              <a:solidFill>
                <a:schemeClr val="tx1"/>
              </a:solidFill>
            </a:rPr>
            <a:t>2. Pilot</a:t>
          </a:r>
        </a:p>
      </dgm:t>
    </dgm:pt>
    <dgm:pt modelId="{4B6DCE17-C67B-AA4F-942F-326B61383493}" type="parTrans" cxnId="{1928755D-6FDA-8C48-9193-8612C968A8C9}">
      <dgm:prSet/>
      <dgm:spPr/>
      <dgm:t>
        <a:bodyPr/>
        <a:lstStyle/>
        <a:p>
          <a:endParaRPr lang="en-AU"/>
        </a:p>
      </dgm:t>
    </dgm:pt>
    <dgm:pt modelId="{AA56C178-7159-AB4B-ADDD-89397021BF89}" type="sibTrans" cxnId="{1928755D-6FDA-8C48-9193-8612C968A8C9}">
      <dgm:prSet/>
      <dgm:spPr/>
      <dgm:t>
        <a:bodyPr/>
        <a:lstStyle/>
        <a:p>
          <a:endParaRPr lang="en-AU"/>
        </a:p>
      </dgm:t>
    </dgm:pt>
    <dgm:pt modelId="{A118B02C-5039-1C46-A5CF-00F4AC0B44B6}" type="pres">
      <dgm:prSet presAssocID="{B424B4BA-C4AC-F642-A00E-0E6503473E0E}" presName="Name0" presStyleCnt="0">
        <dgm:presLayoutVars>
          <dgm:dir/>
          <dgm:resizeHandles val="exact"/>
        </dgm:presLayoutVars>
      </dgm:prSet>
      <dgm:spPr/>
    </dgm:pt>
    <dgm:pt modelId="{AC085828-BFAA-464D-9B60-E652FFE97833}" type="pres">
      <dgm:prSet presAssocID="{B424B4BA-C4AC-F642-A00E-0E6503473E0E}" presName="bkgdShp" presStyleLbl="alignAccFollowNode1" presStyleIdx="0" presStyleCnt="1" custLinFactNeighborY="1372"/>
      <dgm:spPr/>
    </dgm:pt>
    <dgm:pt modelId="{9FFC37A0-BB64-5443-8F1C-411C67D11D5D}" type="pres">
      <dgm:prSet presAssocID="{B424B4BA-C4AC-F642-A00E-0E6503473E0E}" presName="linComp" presStyleCnt="0"/>
      <dgm:spPr/>
    </dgm:pt>
    <dgm:pt modelId="{5A62ADD7-C348-F949-9524-D0D18DA837A9}" type="pres">
      <dgm:prSet presAssocID="{CF51CC37-8027-C94C-83BA-5FAD86EFF26F}" presName="compNode" presStyleCnt="0"/>
      <dgm:spPr/>
    </dgm:pt>
    <dgm:pt modelId="{C183C50A-F6E2-F346-A6FB-DAC773AF9AD1}" type="pres">
      <dgm:prSet presAssocID="{CF51CC37-8027-C94C-83BA-5FAD86EFF26F}" presName="node" presStyleLbl="node1" presStyleIdx="0" presStyleCnt="4" custScaleY="73456" custLinFactNeighborX="-780" custLinFactNeighborY="-18174">
        <dgm:presLayoutVars>
          <dgm:bulletEnabled val="1"/>
        </dgm:presLayoutVars>
      </dgm:prSet>
      <dgm:spPr/>
    </dgm:pt>
    <dgm:pt modelId="{FFFCEC32-B078-8045-8FB2-FDCEC8599798}" type="pres">
      <dgm:prSet presAssocID="{CF51CC37-8027-C94C-83BA-5FAD86EFF26F}" presName="invisiNode" presStyleLbl="node1" presStyleIdx="0" presStyleCnt="4"/>
      <dgm:spPr/>
    </dgm:pt>
    <dgm:pt modelId="{444F60BC-9899-AC4A-A967-70C0004FA75A}" type="pres">
      <dgm:prSet presAssocID="{CF51CC37-8027-C94C-83BA-5FAD86EFF26F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AB83427-DB66-7D4C-B685-DDDE45C17504}" type="pres">
      <dgm:prSet presAssocID="{973064CF-1493-014A-B8FC-3DB56FE9B73C}" presName="sibTrans" presStyleLbl="sibTrans2D1" presStyleIdx="0" presStyleCnt="0"/>
      <dgm:spPr/>
    </dgm:pt>
    <dgm:pt modelId="{3B5D5FF9-FDB8-E742-B434-EB7C7F9535CE}" type="pres">
      <dgm:prSet presAssocID="{1966D2E6-701C-714A-B17D-4D0DA959CCA5}" presName="compNode" presStyleCnt="0"/>
      <dgm:spPr/>
    </dgm:pt>
    <dgm:pt modelId="{B672AC7B-67C3-F34C-A674-D3F0684042BA}" type="pres">
      <dgm:prSet presAssocID="{1966D2E6-701C-714A-B17D-4D0DA959CCA5}" presName="node" presStyleLbl="node1" presStyleIdx="1" presStyleCnt="4" custScaleY="73456" custLinFactNeighborX="-780" custLinFactNeighborY="-18813">
        <dgm:presLayoutVars>
          <dgm:bulletEnabled val="1"/>
        </dgm:presLayoutVars>
      </dgm:prSet>
      <dgm:spPr/>
    </dgm:pt>
    <dgm:pt modelId="{D47971B8-4296-DB45-A322-0D9AA28D89AF}" type="pres">
      <dgm:prSet presAssocID="{1966D2E6-701C-714A-B17D-4D0DA959CCA5}" presName="invisiNode" presStyleLbl="node1" presStyleIdx="1" presStyleCnt="4"/>
      <dgm:spPr/>
    </dgm:pt>
    <dgm:pt modelId="{B272C138-D9B1-6249-B982-A269093E5C72}" type="pres">
      <dgm:prSet presAssocID="{1966D2E6-701C-714A-B17D-4D0DA959CCA5}" presName="imagNode" presStyleLbl="fgImgPlace1" presStyleIdx="1" presStyleCnt="4" custLinFactNeighborY="18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EE7FCC6-4E11-4E43-93C0-5772F033494A}" type="pres">
      <dgm:prSet presAssocID="{AA56C178-7159-AB4B-ADDD-89397021BF89}" presName="sibTrans" presStyleLbl="sibTrans2D1" presStyleIdx="0" presStyleCnt="0"/>
      <dgm:spPr/>
    </dgm:pt>
    <dgm:pt modelId="{DA9C8467-C731-9B46-86F9-50B47785FC89}" type="pres">
      <dgm:prSet presAssocID="{42A683A5-9463-4548-A62A-7F9D617ADD38}" presName="compNode" presStyleCnt="0"/>
      <dgm:spPr/>
    </dgm:pt>
    <dgm:pt modelId="{336C495B-E2FB-6A43-8B09-8B417F9E32AC}" type="pres">
      <dgm:prSet presAssocID="{42A683A5-9463-4548-A62A-7F9D617ADD38}" presName="node" presStyleLbl="node1" presStyleIdx="2" presStyleCnt="4" custScaleY="73456" custLinFactNeighborX="-780" custLinFactNeighborY="-18174">
        <dgm:presLayoutVars>
          <dgm:bulletEnabled val="1"/>
        </dgm:presLayoutVars>
      </dgm:prSet>
      <dgm:spPr/>
    </dgm:pt>
    <dgm:pt modelId="{20EBC70C-CC89-D447-92CE-4A01A5BCB201}" type="pres">
      <dgm:prSet presAssocID="{42A683A5-9463-4548-A62A-7F9D617ADD38}" presName="invisiNode" presStyleLbl="node1" presStyleIdx="2" presStyleCnt="4"/>
      <dgm:spPr/>
    </dgm:pt>
    <dgm:pt modelId="{05B2D82D-DB8F-1D46-95D1-B7D9EFB6639C}" type="pres">
      <dgm:prSet presAssocID="{42A683A5-9463-4548-A62A-7F9D617ADD38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5F30C57-6D68-7741-829E-2609B8A80440}" type="pres">
      <dgm:prSet presAssocID="{ACA690FB-1E24-974F-8DAA-2747957B8F50}" presName="sibTrans" presStyleLbl="sibTrans2D1" presStyleIdx="0" presStyleCnt="0"/>
      <dgm:spPr/>
    </dgm:pt>
    <dgm:pt modelId="{DC609EAA-C616-9C49-9554-A728D98E0E7A}" type="pres">
      <dgm:prSet presAssocID="{5EFB969E-0A18-EE4D-AEE4-DFD26BCB52B1}" presName="compNode" presStyleCnt="0"/>
      <dgm:spPr/>
    </dgm:pt>
    <dgm:pt modelId="{F1E7E41B-9337-5C48-A5F0-086E9F59E464}" type="pres">
      <dgm:prSet presAssocID="{5EFB969E-0A18-EE4D-AEE4-DFD26BCB52B1}" presName="node" presStyleLbl="node1" presStyleIdx="3" presStyleCnt="4" custScaleY="73456" custLinFactNeighborX="-780" custLinFactNeighborY="-18175">
        <dgm:presLayoutVars>
          <dgm:bulletEnabled val="1"/>
        </dgm:presLayoutVars>
      </dgm:prSet>
      <dgm:spPr/>
    </dgm:pt>
    <dgm:pt modelId="{105D57D8-B6DB-8C48-814F-197E07C81825}" type="pres">
      <dgm:prSet presAssocID="{5EFB969E-0A18-EE4D-AEE4-DFD26BCB52B1}" presName="invisiNode" presStyleLbl="node1" presStyleIdx="3" presStyleCnt="4"/>
      <dgm:spPr/>
    </dgm:pt>
    <dgm:pt modelId="{AF8C1C89-AAA5-BD41-87AE-FFE2D0C8D66B}" type="pres">
      <dgm:prSet presAssocID="{5EFB969E-0A18-EE4D-AEE4-DFD26BCB52B1}" presName="imagNode" presStyleLbl="fgImgPlace1" presStyleIdx="3" presStyleCnt="4"/>
      <dgm:spPr/>
    </dgm:pt>
  </dgm:ptLst>
  <dgm:cxnLst>
    <dgm:cxn modelId="{9D35C640-20DB-EA43-954D-F6B0364C90FE}" type="presOf" srcId="{B424B4BA-C4AC-F642-A00E-0E6503473E0E}" destId="{A118B02C-5039-1C46-A5CF-00F4AC0B44B6}" srcOrd="0" destOrd="0" presId="urn:microsoft.com/office/officeart/2005/8/layout/pList2"/>
    <dgm:cxn modelId="{8537A461-FD43-DF4E-AF1E-0E7E54038D9C}" type="presOf" srcId="{42A683A5-9463-4548-A62A-7F9D617ADD38}" destId="{336C495B-E2FB-6A43-8B09-8B417F9E32AC}" srcOrd="0" destOrd="0" presId="urn:microsoft.com/office/officeart/2005/8/layout/pList2"/>
    <dgm:cxn modelId="{135D3CF5-2ED8-0247-94EC-0815355CE027}" type="presOf" srcId="{AA56C178-7159-AB4B-ADDD-89397021BF89}" destId="{CEE7FCC6-4E11-4E43-93C0-5772F033494A}" srcOrd="0" destOrd="0" presId="urn:microsoft.com/office/officeart/2005/8/layout/pList2"/>
    <dgm:cxn modelId="{7DB4CFB4-4FFF-8046-AC6B-17A5B3A9F5DA}" srcId="{B424B4BA-C4AC-F642-A00E-0E6503473E0E}" destId="{CF51CC37-8027-C94C-83BA-5FAD86EFF26F}" srcOrd="0" destOrd="0" parTransId="{9B44E1BD-D307-C147-AD7D-F162DEA15751}" sibTransId="{973064CF-1493-014A-B8FC-3DB56FE9B73C}"/>
    <dgm:cxn modelId="{0515E31C-96D3-C14A-A3D5-3E77BB2945D1}" srcId="{B424B4BA-C4AC-F642-A00E-0E6503473E0E}" destId="{5EFB969E-0A18-EE4D-AEE4-DFD26BCB52B1}" srcOrd="3" destOrd="0" parTransId="{E908EC1A-2047-9E43-BEC2-C30C4F02E2EA}" sibTransId="{2F28BA67-D2C6-0E4A-A0C7-523F60430968}"/>
    <dgm:cxn modelId="{BD5C7BC2-813D-8D42-AC16-1D571025DC7E}" srcId="{B424B4BA-C4AC-F642-A00E-0E6503473E0E}" destId="{42A683A5-9463-4548-A62A-7F9D617ADD38}" srcOrd="2" destOrd="0" parTransId="{B3705076-B12F-034B-BF7C-63C496E0BE72}" sibTransId="{ACA690FB-1E24-974F-8DAA-2747957B8F50}"/>
    <dgm:cxn modelId="{0E741A35-B9D5-944E-8E46-2F6F9C7D2173}" type="presOf" srcId="{CF51CC37-8027-C94C-83BA-5FAD86EFF26F}" destId="{C183C50A-F6E2-F346-A6FB-DAC773AF9AD1}" srcOrd="0" destOrd="0" presId="urn:microsoft.com/office/officeart/2005/8/layout/pList2"/>
    <dgm:cxn modelId="{E8434D21-ECFB-5542-9FD4-91709AD7BFCF}" type="presOf" srcId="{973064CF-1493-014A-B8FC-3DB56FE9B73C}" destId="{AAB83427-DB66-7D4C-B685-DDDE45C17504}" srcOrd="0" destOrd="0" presId="urn:microsoft.com/office/officeart/2005/8/layout/pList2"/>
    <dgm:cxn modelId="{C91ED1CB-3CB8-CE43-A608-1B43DD2E30FF}" type="presOf" srcId="{ACA690FB-1E24-974F-8DAA-2747957B8F50}" destId="{B5F30C57-6D68-7741-829E-2609B8A80440}" srcOrd="0" destOrd="0" presId="urn:microsoft.com/office/officeart/2005/8/layout/pList2"/>
    <dgm:cxn modelId="{1928755D-6FDA-8C48-9193-8612C968A8C9}" srcId="{B424B4BA-C4AC-F642-A00E-0E6503473E0E}" destId="{1966D2E6-701C-714A-B17D-4D0DA959CCA5}" srcOrd="1" destOrd="0" parTransId="{4B6DCE17-C67B-AA4F-942F-326B61383493}" sibTransId="{AA56C178-7159-AB4B-ADDD-89397021BF89}"/>
    <dgm:cxn modelId="{7796A6A4-05D7-A842-9B6D-F99BBFBC1D24}" type="presOf" srcId="{5EFB969E-0A18-EE4D-AEE4-DFD26BCB52B1}" destId="{F1E7E41B-9337-5C48-A5F0-086E9F59E464}" srcOrd="0" destOrd="0" presId="urn:microsoft.com/office/officeart/2005/8/layout/pList2"/>
    <dgm:cxn modelId="{53BCF333-1E9E-2F4F-8F58-F33FB2D839F5}" type="presOf" srcId="{1966D2E6-701C-714A-B17D-4D0DA959CCA5}" destId="{B672AC7B-67C3-F34C-A674-D3F0684042BA}" srcOrd="0" destOrd="0" presId="urn:microsoft.com/office/officeart/2005/8/layout/pList2"/>
    <dgm:cxn modelId="{0CF6E717-F729-2748-BDC3-71399B8F41A9}" type="presParOf" srcId="{A118B02C-5039-1C46-A5CF-00F4AC0B44B6}" destId="{AC085828-BFAA-464D-9B60-E652FFE97833}" srcOrd="0" destOrd="0" presId="urn:microsoft.com/office/officeart/2005/8/layout/pList2"/>
    <dgm:cxn modelId="{0B077CFF-9B58-D548-B261-B7C773029EC3}" type="presParOf" srcId="{A118B02C-5039-1C46-A5CF-00F4AC0B44B6}" destId="{9FFC37A0-BB64-5443-8F1C-411C67D11D5D}" srcOrd="1" destOrd="0" presId="urn:microsoft.com/office/officeart/2005/8/layout/pList2"/>
    <dgm:cxn modelId="{E49C0012-A77F-B448-87F8-BC6603C430CA}" type="presParOf" srcId="{9FFC37A0-BB64-5443-8F1C-411C67D11D5D}" destId="{5A62ADD7-C348-F949-9524-D0D18DA837A9}" srcOrd="0" destOrd="0" presId="urn:microsoft.com/office/officeart/2005/8/layout/pList2"/>
    <dgm:cxn modelId="{0680955F-D15F-ED4C-A187-5E0376A1F1A8}" type="presParOf" srcId="{5A62ADD7-C348-F949-9524-D0D18DA837A9}" destId="{C183C50A-F6E2-F346-A6FB-DAC773AF9AD1}" srcOrd="0" destOrd="0" presId="urn:microsoft.com/office/officeart/2005/8/layout/pList2"/>
    <dgm:cxn modelId="{6A966BDE-8A1D-2248-B970-E6DE61420D18}" type="presParOf" srcId="{5A62ADD7-C348-F949-9524-D0D18DA837A9}" destId="{FFFCEC32-B078-8045-8FB2-FDCEC8599798}" srcOrd="1" destOrd="0" presId="urn:microsoft.com/office/officeart/2005/8/layout/pList2"/>
    <dgm:cxn modelId="{8B7F5A52-6C58-6047-AA6D-C803C9B60570}" type="presParOf" srcId="{5A62ADD7-C348-F949-9524-D0D18DA837A9}" destId="{444F60BC-9899-AC4A-A967-70C0004FA75A}" srcOrd="2" destOrd="0" presId="urn:microsoft.com/office/officeart/2005/8/layout/pList2"/>
    <dgm:cxn modelId="{AA9F2F23-F9D1-B04E-9CC7-0ABF4B5A7A5F}" type="presParOf" srcId="{9FFC37A0-BB64-5443-8F1C-411C67D11D5D}" destId="{AAB83427-DB66-7D4C-B685-DDDE45C17504}" srcOrd="1" destOrd="0" presId="urn:microsoft.com/office/officeart/2005/8/layout/pList2"/>
    <dgm:cxn modelId="{8EED1A3B-B6BA-2649-AC3E-88893F041467}" type="presParOf" srcId="{9FFC37A0-BB64-5443-8F1C-411C67D11D5D}" destId="{3B5D5FF9-FDB8-E742-B434-EB7C7F9535CE}" srcOrd="2" destOrd="0" presId="urn:microsoft.com/office/officeart/2005/8/layout/pList2"/>
    <dgm:cxn modelId="{5ADA578B-14C3-F24A-B322-D033734D8DA6}" type="presParOf" srcId="{3B5D5FF9-FDB8-E742-B434-EB7C7F9535CE}" destId="{B672AC7B-67C3-F34C-A674-D3F0684042BA}" srcOrd="0" destOrd="0" presId="urn:microsoft.com/office/officeart/2005/8/layout/pList2"/>
    <dgm:cxn modelId="{93BD32CD-9647-DB44-829D-7A49B66A1946}" type="presParOf" srcId="{3B5D5FF9-FDB8-E742-B434-EB7C7F9535CE}" destId="{D47971B8-4296-DB45-A322-0D9AA28D89AF}" srcOrd="1" destOrd="0" presId="urn:microsoft.com/office/officeart/2005/8/layout/pList2"/>
    <dgm:cxn modelId="{F962392B-991A-3F42-BA38-6D61218F3CE1}" type="presParOf" srcId="{3B5D5FF9-FDB8-E742-B434-EB7C7F9535CE}" destId="{B272C138-D9B1-6249-B982-A269093E5C72}" srcOrd="2" destOrd="0" presId="urn:microsoft.com/office/officeart/2005/8/layout/pList2"/>
    <dgm:cxn modelId="{FA74BCE1-300B-7249-AABC-6E4601EBDD19}" type="presParOf" srcId="{9FFC37A0-BB64-5443-8F1C-411C67D11D5D}" destId="{CEE7FCC6-4E11-4E43-93C0-5772F033494A}" srcOrd="3" destOrd="0" presId="urn:microsoft.com/office/officeart/2005/8/layout/pList2"/>
    <dgm:cxn modelId="{7F70168D-250B-394B-BA89-0A3F927DDE96}" type="presParOf" srcId="{9FFC37A0-BB64-5443-8F1C-411C67D11D5D}" destId="{DA9C8467-C731-9B46-86F9-50B47785FC89}" srcOrd="4" destOrd="0" presId="urn:microsoft.com/office/officeart/2005/8/layout/pList2"/>
    <dgm:cxn modelId="{DA2801C6-B81D-E74A-8592-44D71DB28DF0}" type="presParOf" srcId="{DA9C8467-C731-9B46-86F9-50B47785FC89}" destId="{336C495B-E2FB-6A43-8B09-8B417F9E32AC}" srcOrd="0" destOrd="0" presId="urn:microsoft.com/office/officeart/2005/8/layout/pList2"/>
    <dgm:cxn modelId="{2A7AAA93-7808-C04F-A73C-9A7BA13CB73E}" type="presParOf" srcId="{DA9C8467-C731-9B46-86F9-50B47785FC89}" destId="{20EBC70C-CC89-D447-92CE-4A01A5BCB201}" srcOrd="1" destOrd="0" presId="urn:microsoft.com/office/officeart/2005/8/layout/pList2"/>
    <dgm:cxn modelId="{2889BFED-90C3-7547-AE7C-9191097C2151}" type="presParOf" srcId="{DA9C8467-C731-9B46-86F9-50B47785FC89}" destId="{05B2D82D-DB8F-1D46-95D1-B7D9EFB6639C}" srcOrd="2" destOrd="0" presId="urn:microsoft.com/office/officeart/2005/8/layout/pList2"/>
    <dgm:cxn modelId="{7C02347E-5309-7D4A-A652-0E7AA49FF129}" type="presParOf" srcId="{9FFC37A0-BB64-5443-8F1C-411C67D11D5D}" destId="{B5F30C57-6D68-7741-829E-2609B8A80440}" srcOrd="5" destOrd="0" presId="urn:microsoft.com/office/officeart/2005/8/layout/pList2"/>
    <dgm:cxn modelId="{DE5C225D-DB43-6645-8091-131127A11800}" type="presParOf" srcId="{9FFC37A0-BB64-5443-8F1C-411C67D11D5D}" destId="{DC609EAA-C616-9C49-9554-A728D98E0E7A}" srcOrd="6" destOrd="0" presId="urn:microsoft.com/office/officeart/2005/8/layout/pList2"/>
    <dgm:cxn modelId="{9CBD229A-8092-094C-8F61-542D0A44271F}" type="presParOf" srcId="{DC609EAA-C616-9C49-9554-A728D98E0E7A}" destId="{F1E7E41B-9337-5C48-A5F0-086E9F59E464}" srcOrd="0" destOrd="0" presId="urn:microsoft.com/office/officeart/2005/8/layout/pList2"/>
    <dgm:cxn modelId="{FA02BC72-2275-D949-B26B-966774A8679E}" type="presParOf" srcId="{DC609EAA-C616-9C49-9554-A728D98E0E7A}" destId="{105D57D8-B6DB-8C48-814F-197E07C81825}" srcOrd="1" destOrd="0" presId="urn:microsoft.com/office/officeart/2005/8/layout/pList2"/>
    <dgm:cxn modelId="{B4EC7A89-FE01-E447-8825-25086664A4CD}" type="presParOf" srcId="{DC609EAA-C616-9C49-9554-A728D98E0E7A}" destId="{AF8C1C89-AAA5-BD41-87AE-FFE2D0C8D6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85828-BFAA-464D-9B60-E652FFE97833}">
      <dsp:nvSpPr>
        <dsp:cNvPr id="0" name=""/>
        <dsp:cNvSpPr/>
      </dsp:nvSpPr>
      <dsp:spPr>
        <a:xfrm>
          <a:off x="0" y="93676"/>
          <a:ext cx="7886700" cy="17260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F60BC-9899-AC4A-A967-70C0004FA75A}">
      <dsp:nvSpPr>
        <dsp:cNvPr id="0" name=""/>
        <dsp:cNvSpPr/>
      </dsp:nvSpPr>
      <dsp:spPr>
        <a:xfrm>
          <a:off x="238772" y="440122"/>
          <a:ext cx="1723059" cy="1265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83C50A-F6E2-F346-A6FB-DAC773AF9AD1}">
      <dsp:nvSpPr>
        <dsp:cNvPr id="0" name=""/>
        <dsp:cNvSpPr/>
      </dsp:nvSpPr>
      <dsp:spPr>
        <a:xfrm rot="10800000">
          <a:off x="225333" y="1832589"/>
          <a:ext cx="1723059" cy="15496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2011 - 2013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1. Scoping &amp; Design</a:t>
          </a:r>
        </a:p>
      </dsp:txBody>
      <dsp:txXfrm rot="10800000">
        <a:off x="272989" y="1832589"/>
        <a:ext cx="1627747" cy="1501951"/>
      </dsp:txXfrm>
    </dsp:sp>
    <dsp:sp modelId="{B272C138-D9B1-6249-B982-A269093E5C72}">
      <dsp:nvSpPr>
        <dsp:cNvPr id="0" name=""/>
        <dsp:cNvSpPr/>
      </dsp:nvSpPr>
      <dsp:spPr>
        <a:xfrm>
          <a:off x="2134137" y="463829"/>
          <a:ext cx="1723059" cy="1265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72AC7B-67C3-F34C-A674-D3F0684042BA}">
      <dsp:nvSpPr>
        <dsp:cNvPr id="0" name=""/>
        <dsp:cNvSpPr/>
      </dsp:nvSpPr>
      <dsp:spPr>
        <a:xfrm rot="10800000">
          <a:off x="2120698" y="1819109"/>
          <a:ext cx="1723059" cy="15496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2014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2. Pilot</a:t>
          </a:r>
        </a:p>
      </dsp:txBody>
      <dsp:txXfrm rot="10800000">
        <a:off x="2168354" y="1819109"/>
        <a:ext cx="1627747" cy="1501951"/>
      </dsp:txXfrm>
    </dsp:sp>
    <dsp:sp modelId="{05B2D82D-DB8F-1D46-95D1-B7D9EFB6639C}">
      <dsp:nvSpPr>
        <dsp:cNvPr id="0" name=""/>
        <dsp:cNvSpPr/>
      </dsp:nvSpPr>
      <dsp:spPr>
        <a:xfrm>
          <a:off x="4029502" y="440122"/>
          <a:ext cx="1723059" cy="1265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6C495B-E2FB-6A43-8B09-8B417F9E32AC}">
      <dsp:nvSpPr>
        <dsp:cNvPr id="0" name=""/>
        <dsp:cNvSpPr/>
      </dsp:nvSpPr>
      <dsp:spPr>
        <a:xfrm rot="10800000">
          <a:off x="4016063" y="1832589"/>
          <a:ext cx="1723059" cy="15496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2014 - 2015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3. Scale to stand-alone?</a:t>
          </a:r>
        </a:p>
      </dsp:txBody>
      <dsp:txXfrm rot="10800000">
        <a:off x="4063719" y="1832589"/>
        <a:ext cx="1627747" cy="1501951"/>
      </dsp:txXfrm>
    </dsp:sp>
    <dsp:sp modelId="{AF8C1C89-AAA5-BD41-87AE-FFE2D0C8D66B}">
      <dsp:nvSpPr>
        <dsp:cNvPr id="0" name=""/>
        <dsp:cNvSpPr/>
      </dsp:nvSpPr>
      <dsp:spPr>
        <a:xfrm>
          <a:off x="5924867" y="440122"/>
          <a:ext cx="1723059" cy="126574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E7E41B-9337-5C48-A5F0-086E9F59E464}">
      <dsp:nvSpPr>
        <dsp:cNvPr id="0" name=""/>
        <dsp:cNvSpPr/>
      </dsp:nvSpPr>
      <dsp:spPr>
        <a:xfrm rot="10800000">
          <a:off x="5911428" y="1832568"/>
          <a:ext cx="1723059" cy="15496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2015 - Now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4. Connect &amp; Review</a:t>
          </a:r>
        </a:p>
      </dsp:txBody>
      <dsp:txXfrm rot="10800000">
        <a:off x="5959084" y="1832568"/>
        <a:ext cx="1627747" cy="1501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84BDE-0473-485B-8F02-71CCF56D660A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15C1A-0BA8-4261-AD06-9658900B0F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62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47AC8-317D-A247-A17C-0B847467D1C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F69D6-EAAF-4649-B9D8-F3942B29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 that farmers and producers can sell their produce locally at fair prices</a:t>
            </a:r>
          </a:p>
          <a:p>
            <a:r>
              <a:rPr lang="en-AU" dirty="0"/>
              <a:t>So that local people can access fresh, locally grown, healthy food</a:t>
            </a:r>
          </a:p>
          <a:p>
            <a:r>
              <a:rPr lang="en-AU" dirty="0"/>
              <a:t>To increase local employment </a:t>
            </a:r>
            <a:r>
              <a:rPr lang="en-AU" dirty="0" err="1"/>
              <a:t>opportunitie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F69D6-EAAF-4649-B9D8-F3942B294E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4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Scoping &amp; Design: [key points]</a:t>
            </a:r>
          </a:p>
          <a:p>
            <a:pPr marL="171450" indent="-171450">
              <a:buFont typeface="Arial" charset="0"/>
              <a:buChar char="•"/>
            </a:pPr>
            <a:r>
              <a:rPr lang="en-AU" dirty="0"/>
              <a:t>2 parts; initial</a:t>
            </a:r>
            <a:r>
              <a:rPr lang="en-AU" baseline="0" dirty="0"/>
              <a:t> scoping study and the first part of the action research project</a:t>
            </a:r>
            <a:endParaRPr lang="en-AU" dirty="0"/>
          </a:p>
          <a:p>
            <a:endParaRPr lang="en-AU" dirty="0"/>
          </a:p>
          <a:p>
            <a:r>
              <a:rPr lang="en-AU" dirty="0"/>
              <a:t>Pilot</a:t>
            </a:r>
          </a:p>
          <a:p>
            <a:pPr marL="171450" indent="-171450">
              <a:buFont typeface="Arial" charset="0"/>
              <a:buChar char="•"/>
            </a:pPr>
            <a:r>
              <a:rPr lang="en-AU" dirty="0"/>
              <a:t>Sept</a:t>
            </a:r>
            <a:r>
              <a:rPr lang="en-AU" baseline="0" dirty="0"/>
              <a:t> 2013 – July 2014</a:t>
            </a:r>
            <a:endParaRPr lang="en-AU" dirty="0"/>
          </a:p>
          <a:p>
            <a:pPr marL="171450" indent="-171450">
              <a:buFont typeface="Arial" charset="0"/>
              <a:buChar char="•"/>
            </a:pPr>
            <a:r>
              <a:rPr lang="en-AU" dirty="0"/>
              <a:t>Partnerships: with</a:t>
            </a:r>
            <a:r>
              <a:rPr lang="en-AU" baseline="0" dirty="0"/>
              <a:t> </a:t>
            </a:r>
            <a:r>
              <a:rPr lang="en-AU" baseline="0" dirty="0" err="1"/>
              <a:t>Avocare</a:t>
            </a:r>
            <a:r>
              <a:rPr lang="en-AU" baseline="0" dirty="0"/>
              <a:t>, </a:t>
            </a:r>
            <a:r>
              <a:rPr lang="en-AU" baseline="0" dirty="0" err="1"/>
              <a:t>Cheffields</a:t>
            </a:r>
            <a:r>
              <a:rPr lang="en-AU" baseline="0" dirty="0"/>
              <a:t>, </a:t>
            </a:r>
            <a:r>
              <a:rPr lang="en-AU" baseline="0" dirty="0" err="1"/>
              <a:t>Cafresaco</a:t>
            </a:r>
            <a:r>
              <a:rPr lang="en-AU" baseline="0" dirty="0"/>
              <a:t> </a:t>
            </a:r>
            <a:r>
              <a:rPr lang="en-AU" baseline="0" dirty="0" err="1"/>
              <a:t>etc</a:t>
            </a:r>
            <a:r>
              <a:rPr lang="en-AU" baseline="0" dirty="0"/>
              <a:t> – keep costs low and try things out</a:t>
            </a:r>
          </a:p>
          <a:p>
            <a:pPr marL="171450" indent="-171450">
              <a:buFont typeface="Arial" charset="0"/>
              <a:buChar char="•"/>
            </a:pPr>
            <a:r>
              <a:rPr lang="en-AU" baseline="0" dirty="0"/>
              <a:t>Wholesale buyers and two community buying groups</a:t>
            </a:r>
          </a:p>
          <a:p>
            <a:pPr marL="171450" indent="-171450">
              <a:buFont typeface="Arial" charset="0"/>
              <a:buChar char="•"/>
            </a:pPr>
            <a:endParaRPr lang="en-AU" baseline="0" dirty="0"/>
          </a:p>
          <a:p>
            <a:pPr marL="0" indent="0">
              <a:buFont typeface="Arial" charset="0"/>
              <a:buNone/>
            </a:pPr>
            <a:r>
              <a:rPr lang="en-AU" baseline="0" dirty="0"/>
              <a:t>Scale to Standalone?</a:t>
            </a:r>
          </a:p>
          <a:p>
            <a:pPr marL="171450" indent="-171450">
              <a:buFont typeface="Arial" charset="0"/>
              <a:buChar char="•"/>
            </a:pPr>
            <a:r>
              <a:rPr lang="en-AU" baseline="0" dirty="0"/>
              <a:t>Can the hub be scaled and run better to reach a point where it is independently viable?</a:t>
            </a:r>
          </a:p>
          <a:p>
            <a:pPr marL="171450" indent="-171450">
              <a:buFont typeface="Arial" charset="0"/>
              <a:buChar char="•"/>
            </a:pPr>
            <a:r>
              <a:rPr lang="en-AU" baseline="0" dirty="0"/>
              <a:t>Move to packing and logistics from </a:t>
            </a:r>
            <a:r>
              <a:rPr lang="en-AU" baseline="0" dirty="0" err="1"/>
              <a:t>Cafresco</a:t>
            </a:r>
            <a:r>
              <a:rPr lang="en-AU" baseline="0" dirty="0"/>
              <a:t> Organics in Koo Wee Rup</a:t>
            </a:r>
          </a:p>
          <a:p>
            <a:pPr marL="171450" indent="-171450">
              <a:buFont typeface="Arial" charset="0"/>
              <a:buChar char="•"/>
            </a:pPr>
            <a:r>
              <a:rPr lang="en-AU" baseline="0" dirty="0"/>
              <a:t>Focus on community buying groups and some local wholesale</a:t>
            </a:r>
          </a:p>
          <a:p>
            <a:pPr marL="171450" indent="-171450">
              <a:buFont typeface="Arial" charset="0"/>
              <a:buChar char="•"/>
            </a:pPr>
            <a:endParaRPr lang="en-AU" baseline="0" dirty="0"/>
          </a:p>
          <a:p>
            <a:pPr marL="0" indent="0">
              <a:buFont typeface="Arial" charset="0"/>
              <a:buNone/>
            </a:pPr>
            <a:r>
              <a:rPr lang="en-AU" baseline="0" dirty="0"/>
              <a:t>Connect and Review</a:t>
            </a:r>
          </a:p>
          <a:p>
            <a:pPr marL="171450" indent="-171450">
              <a:buFont typeface="Arial" charset="0"/>
              <a:buChar char="•"/>
            </a:pPr>
            <a:r>
              <a:rPr lang="en-AU" baseline="0" dirty="0"/>
              <a:t>Collaborative logistics – opportunity for networking hubs in the south east to improve viability of all of them</a:t>
            </a:r>
          </a:p>
          <a:p>
            <a:pPr marL="171450" indent="-171450">
              <a:buFont typeface="Arial" charset="0"/>
              <a:buChar char="•"/>
            </a:pPr>
            <a:r>
              <a:rPr lang="en-AU" baseline="0" dirty="0"/>
              <a:t>Where is </a:t>
            </a:r>
            <a:r>
              <a:rPr lang="en-AU" baseline="0" dirty="0" err="1"/>
              <a:t>SEFHub</a:t>
            </a:r>
            <a:r>
              <a:rPr lang="en-AU" baseline="0" dirty="0"/>
              <a:t> at – can it continue and how?</a:t>
            </a:r>
          </a:p>
          <a:p>
            <a:pPr marL="171450" indent="-171450">
              <a:buFont typeface="Arial" charset="0"/>
              <a:buChar char="•"/>
            </a:pPr>
            <a:r>
              <a:rPr lang="en-AU" baseline="0" dirty="0"/>
              <a:t>Share learning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F69D6-EAAF-4649-B9D8-F3942B294E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/>
              <a:t>promising new approach to access / supply </a:t>
            </a:r>
            <a:r>
              <a:rPr lang="en-US" sz="1200" i="0" dirty="0" err="1"/>
              <a:t>f&amp;v</a:t>
            </a:r>
            <a:r>
              <a:rPr lang="en-US" sz="1200" i="0" dirty="0"/>
              <a:t>; opportunity for cross </a:t>
            </a:r>
            <a:r>
              <a:rPr lang="en-US" sz="1200" i="0" dirty="0" err="1"/>
              <a:t>subsidisation</a:t>
            </a:r>
            <a:r>
              <a:rPr lang="en-US" sz="1200" i="0" dirty="0"/>
              <a:t> strategies </a:t>
            </a:r>
            <a:r>
              <a:rPr lang="en-US" sz="1200" i="0" dirty="0" err="1"/>
              <a:t>eg</a:t>
            </a:r>
            <a:r>
              <a:rPr lang="en-US" sz="1200" i="0" dirty="0"/>
              <a:t> as per c/f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949D-2D6E-B144-853A-5E3769A94B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0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F69D6-EAAF-4649-B9D8-F3942B294E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F69D6-EAAF-4649-B9D8-F3942B294E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7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130000"/>
              <a:buFont typeface="Arial"/>
              <a:buChar char="•"/>
              <a:tabLst/>
              <a:defRPr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Overall people very supportive of the Hub, however:</a:t>
            </a:r>
          </a:p>
          <a:p>
            <a:pPr marL="800100" lvl="1" indent="-342900">
              <a:spcBef>
                <a:spcPct val="20000"/>
              </a:spcBef>
              <a:buClr>
                <a:schemeClr val="accent5"/>
              </a:buClr>
              <a:buSzPct val="130000"/>
              <a:buFont typeface="Arial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Is frustrating when produce is missing, occasional quality concerns</a:t>
            </a:r>
          </a:p>
          <a:p>
            <a:pPr marL="800100" lvl="1" indent="-342900">
              <a:spcBef>
                <a:spcPct val="20000"/>
              </a:spcBef>
              <a:buClr>
                <a:schemeClr val="accent5"/>
              </a:buClr>
              <a:buSzPct val="130000"/>
              <a:buFont typeface="Arial"/>
              <a:buChar char="•"/>
            </a:pPr>
            <a:r>
              <a:rPr kumimoji="0" lang="en-AU" sz="16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Limited range at times (e.g. Winter) affects</a:t>
            </a:r>
            <a:r>
              <a:rPr kumimoji="0" lang="en-AU" sz="1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regular ordering</a:t>
            </a:r>
          </a:p>
          <a:p>
            <a:pPr marL="800100" lvl="1" indent="-342900">
              <a:spcBef>
                <a:spcPct val="20000"/>
              </a:spcBef>
              <a:buClr>
                <a:schemeClr val="accent5"/>
              </a:buClr>
              <a:buSzPct val="130000"/>
              <a:buFont typeface="Arial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Large quantities (e.g. 1kg </a:t>
            </a:r>
            <a:r>
              <a:rPr lang="en-AU" sz="1600" dirty="0" err="1">
                <a:latin typeface="Arial" panose="020B0604020202020204" pitchFamily="34" charset="0"/>
                <a:cs typeface="Arial" panose="020B0604020202020204" pitchFamily="34" charset="0"/>
              </a:rPr>
              <a:t>snowpeas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etc.) deters some people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130000"/>
              <a:buFont typeface="Arial"/>
              <a:buChar char="•"/>
              <a:tabLst/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130000"/>
              <a:buFont typeface="Arial"/>
              <a:buChar char="•"/>
              <a:tabLst/>
              <a:defRPr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Possible changes to retail model</a:t>
            </a:r>
          </a:p>
          <a:p>
            <a:pPr marL="800100" lvl="1" indent="-342900">
              <a:spcBef>
                <a:spcPct val="20000"/>
              </a:spcBef>
              <a:buClr>
                <a:schemeClr val="accent5"/>
              </a:buClr>
              <a:buSzPct val="130000"/>
              <a:buFont typeface="Arial"/>
              <a:buChar char="•"/>
              <a:defRPr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Most prefer to choose what they get in box vs set boxes</a:t>
            </a:r>
          </a:p>
          <a:p>
            <a:pPr marL="800100" lvl="1" indent="-342900">
              <a:spcBef>
                <a:spcPct val="20000"/>
              </a:spcBef>
              <a:buClr>
                <a:schemeClr val="accent5"/>
              </a:buClr>
              <a:buSzPct val="130000"/>
              <a:buFont typeface="Arial"/>
              <a:buChar char="•"/>
              <a:defRPr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Option of signing up for a season wasn’t popular</a:t>
            </a:r>
          </a:p>
          <a:p>
            <a:pPr marL="800100" lvl="1" indent="-342900">
              <a:spcBef>
                <a:spcPct val="20000"/>
              </a:spcBef>
              <a:buClr>
                <a:schemeClr val="accent5"/>
              </a:buClr>
              <a:buSzPct val="130000"/>
              <a:buFont typeface="Arial"/>
              <a:buChar char="•"/>
              <a:defRPr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People forget to order – setting up regular orders popular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130000"/>
              <a:buFont typeface="Arial"/>
              <a:buChar char="•"/>
              <a:tabLst/>
              <a:defRPr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130000"/>
              <a:buFont typeface="Arial"/>
              <a:buChar char="•"/>
              <a:tabLst/>
              <a:defRPr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In general, people are open to:</a:t>
            </a:r>
          </a:p>
          <a:p>
            <a:pPr marL="800100" lvl="1" indent="-342900">
              <a:spcBef>
                <a:spcPct val="20000"/>
              </a:spcBef>
              <a:buClr>
                <a:schemeClr val="accent5"/>
              </a:buClr>
              <a:buSzPct val="130000"/>
              <a:buFont typeface="Arial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Fewer pick up points</a:t>
            </a:r>
          </a:p>
          <a:p>
            <a:pPr marL="800100" lvl="1" indent="-342900">
              <a:spcBef>
                <a:spcPct val="20000"/>
              </a:spcBef>
              <a:buClr>
                <a:schemeClr val="accent5"/>
              </a:buClr>
              <a:buSzPct val="130000"/>
              <a:buFont typeface="Arial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Fortnightly order cycles</a:t>
            </a:r>
          </a:p>
          <a:p>
            <a:pPr marL="800100" lvl="1" indent="-342900">
              <a:spcBef>
                <a:spcPct val="20000"/>
              </a:spcBef>
              <a:buClr>
                <a:schemeClr val="accent5"/>
              </a:buClr>
              <a:buSzPct val="130000"/>
              <a:buFont typeface="Arial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 concept of collecting produce (but few volunteers!)</a:t>
            </a:r>
          </a:p>
          <a:p>
            <a:pPr marL="800100" lvl="1" indent="-342900">
              <a:spcBef>
                <a:spcPct val="20000"/>
              </a:spcBef>
              <a:buClr>
                <a:schemeClr val="accent5"/>
              </a:buClr>
              <a:buSzPct val="130000"/>
              <a:buFont typeface="Arial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Incentives (e.g. to refer a friend)</a:t>
            </a:r>
            <a:endParaRPr kumimoji="0" lang="en-A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F69D6-EAAF-4649-B9D8-F3942B294E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</a:t>
            </a:r>
            <a:r>
              <a:rPr lang="en-AU" baseline="0" dirty="0"/>
              <a:t> last point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F69D6-EAAF-4649-B9D8-F3942B294E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1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Ok to say costs</a:t>
            </a:r>
            <a:r>
              <a:rPr lang="en-AU" baseline="0" dirty="0"/>
              <a:t> exceeding sales by &gt;$2,000 a month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F69D6-EAAF-4649-B9D8-F3942B294E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04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67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25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859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001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69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08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09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390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742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B724D-25F4-0A4C-B31C-6ABB67274039}" type="datetimeFigureOut">
              <a:rPr lang="en-AU" smtClean="0"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459C-75F6-3542-9056-6B88946B70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32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foodnetwork.org.au/learn" TargetMode="External"/><Relationship Id="rId2" Type="http://schemas.openxmlformats.org/officeDocument/2006/relationships/hyperlink" Target="mailto:jodi@openfoodnetwork.org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chealth.vic.gov.au/media-and-resources/video-gallery/food-hubs-video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743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5" y="2787038"/>
            <a:ext cx="8559769" cy="1143000"/>
          </a:xfrm>
        </p:spPr>
        <p:txBody>
          <a:bodyPr>
            <a:normAutofit/>
          </a:bodyPr>
          <a:lstStyle/>
          <a:p>
            <a:pPr algn="ctr"/>
            <a:r>
              <a:rPr lang="en-AU" sz="5600" dirty="0">
                <a:solidFill>
                  <a:schemeClr val="accent5"/>
                </a:solidFill>
              </a:rPr>
              <a:t>Lessons from the </a:t>
            </a:r>
            <a:r>
              <a:rPr lang="en-AU" sz="5600">
                <a:solidFill>
                  <a:schemeClr val="accent5"/>
                </a:solidFill>
              </a:rPr>
              <a:t>South East</a:t>
            </a:r>
            <a:endParaRPr lang="en-AU" sz="5600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0378" y="4362730"/>
            <a:ext cx="7034711" cy="1623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AU" sz="2800" i="1" dirty="0">
                <a:solidFill>
                  <a:schemeClr val="accent5"/>
                </a:solidFill>
                <a:latin typeface="Arial"/>
                <a:ea typeface="+mj-ea"/>
                <a:cs typeface="Arial"/>
              </a:rPr>
              <a:t>South East Food Hub</a:t>
            </a:r>
          </a:p>
          <a:p>
            <a:pPr algn="ctr">
              <a:spcBef>
                <a:spcPct val="0"/>
              </a:spcBef>
            </a:pPr>
            <a:r>
              <a:rPr lang="en-AU" sz="2800" i="1" dirty="0">
                <a:solidFill>
                  <a:schemeClr val="accent5"/>
                </a:solidFill>
                <a:latin typeface="Arial"/>
                <a:ea typeface="+mj-ea"/>
                <a:cs typeface="Arial"/>
              </a:rPr>
              <a:t>&amp;</a:t>
            </a:r>
          </a:p>
          <a:p>
            <a:pPr algn="ctr">
              <a:spcBef>
                <a:spcPct val="0"/>
              </a:spcBef>
            </a:pPr>
            <a:r>
              <a:rPr lang="en-AU" sz="2800" i="1" dirty="0">
                <a:solidFill>
                  <a:schemeClr val="accent5"/>
                </a:solidFill>
                <a:latin typeface="Arial"/>
                <a:ea typeface="+mj-ea"/>
                <a:cs typeface="Arial"/>
              </a:rPr>
              <a:t>Regional Activation</a:t>
            </a:r>
          </a:p>
          <a:p>
            <a:pPr algn="ctr">
              <a:spcBef>
                <a:spcPct val="0"/>
              </a:spcBef>
            </a:pPr>
            <a:endParaRPr lang="en-AU" sz="2800" i="1" dirty="0">
              <a:solidFill>
                <a:schemeClr val="accent5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AU" sz="2800" dirty="0">
                <a:solidFill>
                  <a:schemeClr val="accent5"/>
                </a:solidFill>
                <a:latin typeface="Arial"/>
                <a:ea typeface="+mj-ea"/>
                <a:cs typeface="Arial"/>
              </a:rPr>
              <a:t>Jodi Clarke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85" y="5029903"/>
            <a:ext cx="1729461" cy="1664443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16" y="4936259"/>
            <a:ext cx="1895745" cy="18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932"/>
            <a:ext cx="7886700" cy="690734"/>
          </a:xfrm>
        </p:spPr>
        <p:txBody>
          <a:bodyPr>
            <a:normAutofit/>
          </a:bodyPr>
          <a:lstStyle/>
          <a:p>
            <a:r>
              <a:rPr lang="en-AU" dirty="0"/>
              <a:t>Connect and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0767" y="2288837"/>
            <a:ext cx="4370947" cy="4035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Challenges</a:t>
            </a:r>
          </a:p>
          <a:p>
            <a:r>
              <a:rPr lang="en-AU" sz="1800" dirty="0"/>
              <a:t>Supply</a:t>
            </a:r>
          </a:p>
          <a:p>
            <a:r>
              <a:rPr lang="en-AU" sz="1800" dirty="0"/>
              <a:t>Demand: access Vs viability</a:t>
            </a:r>
          </a:p>
          <a:p>
            <a:r>
              <a:rPr lang="en-AU" sz="1800" dirty="0"/>
              <a:t>Resources: small margins</a:t>
            </a:r>
          </a:p>
          <a:p>
            <a:r>
              <a:rPr lang="en-AU" sz="1800" dirty="0"/>
              <a:t>Time: aggregation + community </a:t>
            </a:r>
            <a:r>
              <a:rPr lang="en-AU" sz="1800" dirty="0" err="1"/>
              <a:t>engagmt</a:t>
            </a:r>
            <a:endParaRPr lang="en-AU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44914" y="2329599"/>
            <a:ext cx="3886200" cy="322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Opportunities</a:t>
            </a:r>
          </a:p>
          <a:p>
            <a:r>
              <a:rPr lang="en-AU" sz="1800" dirty="0"/>
              <a:t>Shared resources and learning</a:t>
            </a:r>
          </a:p>
          <a:p>
            <a:r>
              <a:rPr lang="en-AU" sz="1800" dirty="0"/>
              <a:t>Need for physical </a:t>
            </a:r>
            <a:r>
              <a:rPr lang="en-AU" sz="1800" b="1" dirty="0"/>
              <a:t>regional produce aggregator</a:t>
            </a:r>
            <a:r>
              <a:rPr lang="en-AU" sz="1800" dirty="0"/>
              <a:t> – support food hubs</a:t>
            </a:r>
          </a:p>
          <a:p>
            <a:r>
              <a:rPr lang="en-AU" sz="1800" dirty="0"/>
              <a:t>Sharing produce ‘wants’ and ’offers’</a:t>
            </a:r>
          </a:p>
          <a:p>
            <a:r>
              <a:rPr lang="en-AU" sz="1800" dirty="0"/>
              <a:t>Apply strengths in other models e.g. Baw Baw Food Hub, Grow Lightly and </a:t>
            </a:r>
            <a:r>
              <a:rPr lang="en-AU" sz="1800" dirty="0" err="1"/>
              <a:t>Pensinsula</a:t>
            </a:r>
            <a:r>
              <a:rPr lang="en-AU" sz="1800" dirty="0"/>
              <a:t> Fresh</a:t>
            </a:r>
          </a:p>
          <a:p>
            <a:pPr lvl="1"/>
            <a:endParaRPr lang="en-AU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993468"/>
            <a:ext cx="7886700" cy="1203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/>
              <a:t>South East Food Hub not independently viable. Suspend, share learnings and assess future opportunities</a:t>
            </a:r>
          </a:p>
          <a:p>
            <a:r>
              <a:rPr lang="en-AU" sz="1800" dirty="0"/>
              <a:t>Work with regional food hubs identified common barriers and opportunities – connect, share, inspire</a:t>
            </a:r>
          </a:p>
        </p:txBody>
      </p:sp>
      <p:pic>
        <p:nvPicPr>
          <p:cNvPr id="8" name="Picture 7" descr="20150331_1144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4458" y="4197289"/>
            <a:ext cx="4532574" cy="25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3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236"/>
            <a:ext cx="7886700" cy="818989"/>
          </a:xfrm>
        </p:spPr>
        <p:txBody>
          <a:bodyPr/>
          <a:lstStyle/>
          <a:p>
            <a:r>
              <a:rPr lang="en-AU" dirty="0"/>
              <a:t>More info and questions? 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948"/>
            <a:ext cx="7886700" cy="488101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hlinkClick r:id="rId2"/>
              </a:rPr>
              <a:t>jodi@openfoodnetwork.org.au</a:t>
            </a:r>
            <a:endParaRPr lang="en-A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C00000"/>
                </a:solidFill>
                <a:hlinkClick r:id="rId3"/>
              </a:rPr>
              <a:t>www.openfoodnetwork.org.au/learn</a:t>
            </a:r>
            <a:endParaRPr lang="en-AU" dirty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C00000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AU" dirty="0"/>
              <a:t>Chat to Baw </a:t>
            </a:r>
            <a:r>
              <a:rPr lang="en-AU" dirty="0" err="1"/>
              <a:t>Baw</a:t>
            </a:r>
            <a:r>
              <a:rPr lang="en-AU" dirty="0"/>
              <a:t> Food Hub – Lynda &amp; Rob here (Visit in Warragul!)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AU" dirty="0"/>
              <a:t>Grow Lightly Food Hub (Korumburra)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5" name="Picture 4" descr="20150331_08045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76131" y="4021881"/>
            <a:ext cx="4539109" cy="255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3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Supported by: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50" y="4844345"/>
            <a:ext cx="2097440" cy="1618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53" y="1735396"/>
            <a:ext cx="3163637" cy="1012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27" y="5301082"/>
            <a:ext cx="3934723" cy="705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722" y="1794196"/>
            <a:ext cx="2519444" cy="1106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459" y="3433114"/>
            <a:ext cx="3151106" cy="1067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979" t="2114" r="893" b="1520"/>
          <a:stretch/>
        </p:blipFill>
        <p:spPr>
          <a:xfrm>
            <a:off x="5324849" y="3502040"/>
            <a:ext cx="2162880" cy="12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3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/>
          <a:p>
            <a:r>
              <a:rPr lang="en-AU" dirty="0"/>
              <a:t>Phases of the South East Food Hub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259080"/>
              </p:ext>
            </p:extLst>
          </p:nvPr>
        </p:nvGraphicFramePr>
        <p:xfrm>
          <a:off x="534521" y="1233954"/>
          <a:ext cx="7886700" cy="38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74970" y="4848043"/>
            <a:ext cx="8709824" cy="1777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/>
              <a:t>By early 2015, the Hub worked with </a:t>
            </a:r>
            <a:r>
              <a:rPr lang="en-AU" sz="1800" b="1" dirty="0"/>
              <a:t>16</a:t>
            </a:r>
            <a:r>
              <a:rPr lang="en-AU" sz="1800" dirty="0"/>
              <a:t> farmers, provided over </a:t>
            </a:r>
            <a:r>
              <a:rPr lang="en-AU" sz="1800" b="1" dirty="0"/>
              <a:t>110</a:t>
            </a:r>
            <a:r>
              <a:rPr lang="en-AU" sz="1800" dirty="0"/>
              <a:t> varieties of fruit and vegetables, and had paid almost</a:t>
            </a:r>
            <a:r>
              <a:rPr lang="en-AU" sz="1800" b="1" dirty="0"/>
              <a:t> $60,000 </a:t>
            </a:r>
            <a:r>
              <a:rPr lang="en-AU" sz="1800" dirty="0"/>
              <a:t>to participating farmers</a:t>
            </a:r>
            <a:r>
              <a:rPr lang="en-US" sz="1800" dirty="0"/>
              <a:t> </a:t>
            </a:r>
          </a:p>
          <a:p>
            <a:pPr marL="171450" lvl="1">
              <a:spcBef>
                <a:spcPts val="750"/>
              </a:spcBef>
            </a:pPr>
            <a:r>
              <a:rPr lang="en-AU" dirty="0">
                <a:cs typeface="Arial" panose="020B0604020202020204" pitchFamily="34" charset="0"/>
              </a:rPr>
              <a:t>In Nov </a:t>
            </a:r>
            <a:r>
              <a:rPr lang="en-AU" dirty="0"/>
              <a:t>2014 </a:t>
            </a:r>
            <a:r>
              <a:rPr lang="en-AU" b="1" dirty="0"/>
              <a:t>$2,320</a:t>
            </a:r>
            <a:r>
              <a:rPr lang="en-AU" dirty="0"/>
              <a:t>/month</a:t>
            </a:r>
            <a:r>
              <a:rPr lang="en-AU" b="1" dirty="0"/>
              <a:t> </a:t>
            </a:r>
            <a:r>
              <a:rPr lang="en-AU" dirty="0"/>
              <a:t>was paid to farmers. By Sept </a:t>
            </a:r>
            <a:r>
              <a:rPr lang="en-AU" sz="1613" dirty="0"/>
              <a:t>2015</a:t>
            </a:r>
            <a:r>
              <a:rPr lang="en-AU" dirty="0"/>
              <a:t>, it grew to </a:t>
            </a:r>
            <a:r>
              <a:rPr lang="en-AU" b="1" dirty="0"/>
              <a:t>$11,380/</a:t>
            </a:r>
            <a:r>
              <a:rPr lang="en-AU" dirty="0"/>
              <a:t>month</a:t>
            </a:r>
            <a:endParaRPr lang="en-AU" b="1" dirty="0"/>
          </a:p>
          <a:p>
            <a:pPr marL="171450" lvl="1">
              <a:spcBef>
                <a:spcPts val="750"/>
              </a:spcBef>
            </a:pPr>
            <a:r>
              <a:rPr lang="en-AU" dirty="0"/>
              <a:t>Supported </a:t>
            </a:r>
            <a:r>
              <a:rPr lang="en-AU" b="1" dirty="0"/>
              <a:t>14 </a:t>
            </a:r>
            <a:r>
              <a:rPr lang="en-AU" dirty="0"/>
              <a:t>community buying groups, including schools, community centres, independent food enterprises and wholesale co-ops</a:t>
            </a:r>
          </a:p>
          <a:p>
            <a:endParaRPr lang="en-AU" sz="18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72672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11"/>
          <a:stretch/>
        </p:blipFill>
        <p:spPr>
          <a:xfrm>
            <a:off x="1976757" y="1060314"/>
            <a:ext cx="5220257" cy="5145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15" y="1187794"/>
            <a:ext cx="165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r>
              <a:rPr lang="en-US" dirty="0"/>
              <a:t>. What’s fresh on the farms this week?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7014" y="2575701"/>
            <a:ext cx="179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Customers place online orders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064" y="3537297"/>
            <a:ext cx="179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en-US" dirty="0"/>
              <a:t>. Farmers get one consolidated 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7014" y="4613027"/>
            <a:ext cx="194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dirty="0"/>
              <a:t>. Employment: Packing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064" y="5342392"/>
            <a:ext cx="166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dirty="0"/>
              <a:t>. Delivery and Collection</a:t>
            </a:r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82" y="1184706"/>
            <a:ext cx="1402565" cy="1370001"/>
          </a:xfrm>
          <a:prstGeom prst="rect">
            <a:avLst/>
          </a:prstGeom>
        </p:spPr>
      </p:pic>
      <p:pic>
        <p:nvPicPr>
          <p:cNvPr id="14" name="Picture 13" descr="avocar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913" y="5342392"/>
            <a:ext cx="1615454" cy="443850"/>
          </a:xfrm>
          <a:prstGeom prst="rect">
            <a:avLst/>
          </a:prstGeom>
        </p:spPr>
      </p:pic>
      <p:pic>
        <p:nvPicPr>
          <p:cNvPr id="15" name="Picture 14" descr="Cafresc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714" y="5786242"/>
            <a:ext cx="1748524" cy="98455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17515" y="95198"/>
            <a:ext cx="8306790" cy="1006474"/>
          </a:xfrm>
        </p:spPr>
        <p:txBody>
          <a:bodyPr>
            <a:normAutofit fontScale="90000"/>
          </a:bodyPr>
          <a:lstStyle/>
          <a:p>
            <a:r>
              <a:rPr lang="en-AU" dirty="0"/>
              <a:t>Model: Online Food Hub</a:t>
            </a:r>
            <a:br>
              <a:rPr lang="en-AU" dirty="0"/>
            </a:br>
            <a:r>
              <a:rPr lang="en-AU" sz="2000" dirty="0">
                <a:hlinkClick r:id="rId6"/>
              </a:rPr>
              <a:t>https://www.vichealth.vic.gov.au/media-and-resources/video-gallery/food-hubs-video</a:t>
            </a:r>
            <a:r>
              <a:rPr lang="en-A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8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611471"/>
            <a:ext cx="5394878" cy="195509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482A25"/>
                </a:solidFill>
              </a:rPr>
              <a:t>-   Potential to service local businesses &amp; other food hubs, buying groups and community enterprises...</a:t>
            </a:r>
            <a:br>
              <a:rPr lang="en-US" sz="2000" dirty="0">
                <a:solidFill>
                  <a:srgbClr val="482A25"/>
                </a:solidFill>
              </a:rPr>
            </a:br>
            <a:r>
              <a:rPr lang="en-US" sz="2000" dirty="0">
                <a:solidFill>
                  <a:srgbClr val="482A25"/>
                </a:solidFill>
              </a:rPr>
              <a:t>-   Opportunity </a:t>
            </a:r>
            <a:r>
              <a:rPr lang="en-US" sz="2000" dirty="0"/>
              <a:t>for cross-</a:t>
            </a:r>
            <a:r>
              <a:rPr lang="en-US" sz="2000" dirty="0" err="1"/>
              <a:t>subsidisation</a:t>
            </a:r>
            <a:r>
              <a:rPr lang="en-US" sz="2000" dirty="0"/>
              <a:t>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5" y="876915"/>
            <a:ext cx="5985940" cy="3589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5016"/>
          <a:stretch/>
        </p:blipFill>
        <p:spPr>
          <a:xfrm>
            <a:off x="5257800" y="170771"/>
            <a:ext cx="3886200" cy="2050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363" y="2792726"/>
            <a:ext cx="2834723" cy="38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6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5674"/>
          </a:xfrm>
        </p:spPr>
        <p:txBody>
          <a:bodyPr/>
          <a:lstStyle/>
          <a:p>
            <a:r>
              <a:rPr lang="en-AU" dirty="0"/>
              <a:t>Lessons: 1. Producers and Produce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10" y="1350330"/>
            <a:ext cx="6082701" cy="45207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Relationships: </a:t>
            </a:r>
            <a:r>
              <a:rPr lang="en-AU" sz="1973" dirty="0"/>
              <a:t>the</a:t>
            </a:r>
            <a:r>
              <a:rPr lang="en-AU" dirty="0"/>
              <a:t> golden glue!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Who and What</a:t>
            </a:r>
          </a:p>
          <a:p>
            <a:r>
              <a:rPr lang="en-AU" sz="1800" dirty="0"/>
              <a:t>Who? Scale of operation, local, values… “Anchor” farmer</a:t>
            </a:r>
          </a:p>
          <a:p>
            <a:r>
              <a:rPr lang="en-AU" sz="1800" dirty="0"/>
              <a:t>How? production systems .  . organic? </a:t>
            </a:r>
          </a:p>
          <a:p>
            <a:r>
              <a:rPr lang="en-AU" sz="1800" dirty="0"/>
              <a:t>Product range throughout season</a:t>
            </a:r>
          </a:p>
          <a:p>
            <a:pPr lvl="1"/>
            <a:r>
              <a:rPr lang="en-AU" dirty="0"/>
              <a:t>Limited range during late Winter challenging</a:t>
            </a:r>
          </a:p>
          <a:p>
            <a:pPr lvl="1"/>
            <a:r>
              <a:rPr lang="en-AU" b="1" dirty="0"/>
              <a:t>Strong staples </a:t>
            </a:r>
            <a:r>
              <a:rPr lang="en-AU" dirty="0"/>
              <a:t>. . Preserves, juices, bread and dairy!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Getting it right</a:t>
            </a:r>
          </a:p>
          <a:p>
            <a:r>
              <a:rPr lang="en-AU" sz="1800" dirty="0"/>
              <a:t>Scale – the sweet spot? Committed to early small orders?</a:t>
            </a:r>
          </a:p>
          <a:p>
            <a:r>
              <a:rPr lang="en-AU" sz="1800" dirty="0"/>
              <a:t>Quality and reliability</a:t>
            </a:r>
          </a:p>
          <a:p>
            <a:r>
              <a:rPr lang="en-AU" sz="1800" dirty="0"/>
              <a:t>Honesty and transparency</a:t>
            </a:r>
          </a:p>
        </p:txBody>
      </p:sp>
      <p:pic>
        <p:nvPicPr>
          <p:cNvPr id="4" name="Picture 3" descr="Jindivick potatoes N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0271" y="4269502"/>
            <a:ext cx="2427683" cy="2206194"/>
          </a:xfrm>
          <a:prstGeom prst="rect">
            <a:avLst/>
          </a:prstGeom>
        </p:spPr>
      </p:pic>
      <p:pic>
        <p:nvPicPr>
          <p:cNvPr id="5" name="Picture 4" descr="Cafresc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487" y="1822151"/>
            <a:ext cx="2592467" cy="14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9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3154"/>
          </a:xfrm>
        </p:spPr>
        <p:txBody>
          <a:bodyPr>
            <a:normAutofit/>
          </a:bodyPr>
          <a:lstStyle/>
          <a:p>
            <a:r>
              <a:rPr lang="en-AU" dirty="0"/>
              <a:t>Lessons: 2. Operations</a:t>
            </a:r>
            <a:br>
              <a:rPr lang="en-AU" dirty="0"/>
            </a:br>
            <a:r>
              <a:rPr lang="en-AU" sz="1800" i="1" dirty="0"/>
              <a:t>Staffing, Online System, Packing and Distribution</a:t>
            </a: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5424"/>
            <a:ext cx="5841161" cy="494189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AU" sz="1600" dirty="0"/>
              <a:t>Staff: 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dirty="0"/>
              <a:t>Need ops ‘manager’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dirty="0"/>
              <a:t>Co-location - team communications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dirty="0"/>
              <a:t>Clear decision-making responsibilities</a:t>
            </a:r>
          </a:p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endParaRPr lang="en-AU" sz="800" dirty="0"/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AU" sz="1600" dirty="0"/>
              <a:t>Operating System: Open Food Network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dirty="0"/>
              <a:t>co-evolved with Hub, added functionality tested through hub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endParaRPr lang="en-US" sz="800" dirty="0"/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600" dirty="0"/>
              <a:t>Packing &amp; Distribution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US" sz="1600" dirty="0"/>
              <a:t>‘Piggy-back’ vs dedication and autonomy 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US" sz="1600" dirty="0"/>
              <a:t>‘choose-your-own’ box / order adds complexity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US" sz="1600" dirty="0"/>
              <a:t>Customers like the choice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US" sz="1600" dirty="0"/>
              <a:t>Tyranny of distance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US" sz="1600" dirty="0"/>
              <a:t>Access: no ramp access (little things!)</a:t>
            </a:r>
          </a:p>
        </p:txBody>
      </p:sp>
      <p:pic>
        <p:nvPicPr>
          <p:cNvPr id="4" name="Picture 3" descr="SEFH packing_loading the boxes.JPG"/>
          <p:cNvPicPr>
            <a:picLocks noChangeAspect="1"/>
          </p:cNvPicPr>
          <p:nvPr/>
        </p:nvPicPr>
        <p:blipFill rotWithShape="1">
          <a:blip r:embed="rId3" cstate="screen"/>
          <a:srcRect r="15719"/>
          <a:stretch/>
        </p:blipFill>
        <p:spPr>
          <a:xfrm>
            <a:off x="6538822" y="1587262"/>
            <a:ext cx="2440794" cy="2170921"/>
          </a:xfrm>
          <a:prstGeom prst="rect">
            <a:avLst/>
          </a:prstGeom>
        </p:spPr>
      </p:pic>
      <p:pic>
        <p:nvPicPr>
          <p:cNvPr id="5" name="Picture 4" descr="SEFH packing_loading the boxes3.JPG"/>
          <p:cNvPicPr>
            <a:picLocks noChangeAspect="1"/>
          </p:cNvPicPr>
          <p:nvPr/>
        </p:nvPicPr>
        <p:blipFill rotWithShape="1">
          <a:blip r:embed="rId4" cstate="screen"/>
          <a:srcRect l="9860" r="13694"/>
          <a:stretch/>
        </p:blipFill>
        <p:spPr>
          <a:xfrm>
            <a:off x="6571768" y="4201771"/>
            <a:ext cx="2407848" cy="23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7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6859"/>
          </a:xfrm>
        </p:spPr>
        <p:txBody>
          <a:bodyPr>
            <a:normAutofit fontScale="90000"/>
          </a:bodyPr>
          <a:lstStyle/>
          <a:p>
            <a:r>
              <a:rPr lang="en-AU" dirty="0"/>
              <a:t>Lessons: 3. Wholesale Customers</a:t>
            </a:r>
            <a:br>
              <a:rPr lang="en-AU" dirty="0"/>
            </a:br>
            <a:r>
              <a:rPr lang="en-AU" sz="2200" i="1" dirty="0"/>
              <a:t>Institutions, Food Service (Restaurants / Cafes), Wholesale Buying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0564"/>
            <a:ext cx="7886700" cy="5041004"/>
          </a:xfrm>
        </p:spPr>
        <p:txBody>
          <a:bodyPr>
            <a:normAutofit/>
          </a:bodyPr>
          <a:lstStyle/>
          <a:p>
            <a:r>
              <a:rPr lang="en-AU" sz="1600" dirty="0"/>
              <a:t>Getting the Orders in</a:t>
            </a:r>
          </a:p>
          <a:p>
            <a:endParaRPr lang="en-AU" sz="1200" dirty="0"/>
          </a:p>
          <a:p>
            <a:r>
              <a:rPr lang="en-AU" sz="1600" dirty="0"/>
              <a:t>Our ability to deliver didn’t match their need</a:t>
            </a:r>
          </a:p>
          <a:p>
            <a:endParaRPr lang="en-AU" sz="1200" dirty="0"/>
          </a:p>
          <a:p>
            <a:r>
              <a:rPr lang="en-AU" sz="1600" dirty="0"/>
              <a:t>Cut-throat!</a:t>
            </a:r>
          </a:p>
          <a:p>
            <a:pPr marL="0" indent="0">
              <a:buNone/>
            </a:pPr>
            <a:endParaRPr lang="en-AU" sz="1200" dirty="0"/>
          </a:p>
          <a:p>
            <a:r>
              <a:rPr lang="en-AU" sz="1600" dirty="0"/>
              <a:t>Marketing kudos worth more to some than the food?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162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27" y="132698"/>
            <a:ext cx="7886700" cy="742314"/>
          </a:xfrm>
        </p:spPr>
        <p:txBody>
          <a:bodyPr>
            <a:normAutofit/>
          </a:bodyPr>
          <a:lstStyle/>
          <a:p>
            <a:r>
              <a:rPr lang="en-AU" dirty="0"/>
              <a:t>Lessons: Community Buying Groups</a:t>
            </a:r>
            <a:endParaRPr lang="en-AU" sz="1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27" y="970280"/>
            <a:ext cx="6118453" cy="581659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1600" dirty="0"/>
              <a:t>People want community and connection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US" sz="1600" b="1" dirty="0"/>
              <a:t>Invisible? 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US" sz="1600" b="1" i="1" dirty="0">
                <a:solidFill>
                  <a:srgbClr val="482A25"/>
                </a:solidFill>
              </a:rPr>
              <a:t>The buying groups that fostered connections and had a committed coordinator were the ones that worked best 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endParaRPr lang="en-AU" sz="800" dirty="0"/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AU" sz="1600" dirty="0"/>
              <a:t>Commitment and Buy-In 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b="1" dirty="0"/>
              <a:t>Need committed coordinator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b="1" dirty="0"/>
              <a:t>many people thought we were bigger – high expectations</a:t>
            </a:r>
          </a:p>
          <a:p>
            <a:pPr marL="342900" lvl="1" indent="0">
              <a:spcBef>
                <a:spcPts val="600"/>
              </a:spcBef>
              <a:buClr>
                <a:schemeClr val="tx1"/>
              </a:buClr>
              <a:buNone/>
            </a:pPr>
            <a:endParaRPr lang="en-AU" sz="800" dirty="0"/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AU" sz="1600" dirty="0"/>
              <a:t>Refining the model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b="1" dirty="0"/>
              <a:t>Central place / pick ups only? </a:t>
            </a:r>
            <a:r>
              <a:rPr lang="en-AU" sz="1600" dirty="0"/>
              <a:t>(e.g. Baw </a:t>
            </a:r>
            <a:r>
              <a:rPr lang="en-AU" sz="1600" dirty="0" err="1"/>
              <a:t>Baw</a:t>
            </a:r>
            <a:r>
              <a:rPr lang="en-AU" sz="1600" dirty="0"/>
              <a:t> Food Hub Warragul 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b="1" dirty="0"/>
              <a:t>Or distributed community model </a:t>
            </a:r>
            <a:r>
              <a:rPr lang="en-AU" sz="1600" dirty="0"/>
              <a:t>(e.g. Food Connect Brisbane)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b="1" dirty="0"/>
              <a:t>More autonomy</a:t>
            </a:r>
            <a:r>
              <a:rPr lang="en-AU" sz="1600" dirty="0"/>
              <a:t>: bulk purchasing, arrange packing?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b="1" dirty="0"/>
              <a:t>Price</a:t>
            </a:r>
            <a:r>
              <a:rPr lang="en-AU" sz="1600" dirty="0"/>
              <a:t>?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AU" sz="1600" b="1" dirty="0"/>
              <a:t>Set boxes</a:t>
            </a:r>
            <a:r>
              <a:rPr lang="en-AU" sz="1600" dirty="0"/>
              <a:t>? Surveys showed people preferred choice</a:t>
            </a:r>
          </a:p>
        </p:txBody>
      </p:sp>
      <p:pic>
        <p:nvPicPr>
          <p:cNvPr id="6" name="Picture 5" descr="228-CSC Connect October 2014 edi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970280"/>
            <a:ext cx="2682239" cy="2278523"/>
          </a:xfrm>
          <a:prstGeom prst="rect">
            <a:avLst/>
          </a:prstGeom>
        </p:spPr>
      </p:pic>
      <p:pic>
        <p:nvPicPr>
          <p:cNvPr id="5" name="Picture 4" descr="Belgrave pick up point.jpg"/>
          <p:cNvPicPr/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210300" y="4053588"/>
            <a:ext cx="2758440" cy="19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7354"/>
            <a:ext cx="7886700" cy="1269634"/>
          </a:xfrm>
        </p:spPr>
        <p:txBody>
          <a:bodyPr/>
          <a:lstStyle/>
          <a:p>
            <a:r>
              <a:rPr lang="en-AU" dirty="0"/>
              <a:t>Lessons: Ownership, Governance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395" y="1466988"/>
            <a:ext cx="7886700" cy="4997870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Who’s responsible?</a:t>
            </a:r>
          </a:p>
          <a:p>
            <a:pPr lvl="1"/>
            <a:r>
              <a:rPr lang="en-AU" b="1" dirty="0"/>
              <a:t>Enablers: </a:t>
            </a:r>
            <a:r>
              <a:rPr lang="en-AU" dirty="0"/>
              <a:t>Initiated externally (</a:t>
            </a:r>
            <a:r>
              <a:rPr lang="en-AU"/>
              <a:t>active research) &amp; auspice arrangements, </a:t>
            </a:r>
            <a:r>
              <a:rPr lang="en-AU" dirty="0"/>
              <a:t>partnerships (OFN etc.)</a:t>
            </a:r>
          </a:p>
          <a:p>
            <a:pPr lvl="1"/>
            <a:r>
              <a:rPr lang="en-AU" dirty="0"/>
              <a:t>Governance: no clear responsibility for strategy, deliverables </a:t>
            </a:r>
            <a:r>
              <a:rPr lang="en-AU" dirty="0" err="1"/>
              <a:t>etc</a:t>
            </a:r>
            <a:r>
              <a:rPr lang="en-AU" dirty="0"/>
              <a:t>?</a:t>
            </a:r>
          </a:p>
          <a:p>
            <a:pPr lvl="1"/>
            <a:r>
              <a:rPr lang="en-AU" dirty="0"/>
              <a:t>Staffing ‘bitsy’ and under-resourced for what we were trying to do</a:t>
            </a:r>
          </a:p>
          <a:p>
            <a:pPr lvl="1"/>
            <a:r>
              <a:rPr lang="en-AU" dirty="0"/>
              <a:t>Built up core ‘committed’ group of farmers, buying groups, staff </a:t>
            </a:r>
          </a:p>
          <a:p>
            <a:pPr marL="342900" lvl="1" indent="0">
              <a:buNone/>
            </a:pPr>
            <a:endParaRPr lang="en-AU" dirty="0"/>
          </a:p>
          <a:p>
            <a:pPr marL="342900" lvl="1" indent="0">
              <a:buNone/>
            </a:pPr>
            <a:endParaRPr lang="en-AU" dirty="0"/>
          </a:p>
          <a:p>
            <a:r>
              <a:rPr lang="en-AU" dirty="0"/>
              <a:t>To continue, ownership and management needs to be local and stakeholder-led. </a:t>
            </a:r>
            <a:r>
              <a:rPr lang="en-AU" b="1" dirty="0"/>
              <a:t>Has to be energy &amp; demand for this… is a food hub the right model?</a:t>
            </a:r>
          </a:p>
        </p:txBody>
      </p:sp>
    </p:spTree>
    <p:extLst>
      <p:ext uri="{BB962C8B-B14F-4D97-AF65-F5344CB8AC3E}">
        <p14:creationId xmlns:p14="http://schemas.microsoft.com/office/powerpoint/2010/main" val="135505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7656</TotalTime>
  <Words>978</Words>
  <Application>Microsoft Office PowerPoint</Application>
  <PresentationFormat>On-screen Show (4:3)</PresentationFormat>
  <Paragraphs>155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Lessons from the South East</vt:lpstr>
      <vt:lpstr>Phases of the South East Food Hub</vt:lpstr>
      <vt:lpstr>Model: Online Food Hub https://www.vichealth.vic.gov.au/media-and-resources/video-gallery/food-hubs-video </vt:lpstr>
      <vt:lpstr>-   Potential to service local businesses &amp; other food hubs, buying groups and community enterprises... -   Opportunity for cross-subsidisation strategies</vt:lpstr>
      <vt:lpstr>Lessons: 1. Producers and Produce</vt:lpstr>
      <vt:lpstr>Lessons: 2. Operations Staffing, Online System, Packing and Distribution</vt:lpstr>
      <vt:lpstr>Lessons: 3. Wholesale Customers Institutions, Food Service (Restaurants / Cafes), Wholesale Buying Groups</vt:lpstr>
      <vt:lpstr>Lessons: Community Buying Groups</vt:lpstr>
      <vt:lpstr>Lessons: Ownership, Governance and Management</vt:lpstr>
      <vt:lpstr>Connect and Review</vt:lpstr>
      <vt:lpstr>More info and questions? </vt:lpstr>
      <vt:lpstr>Supported by: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Clarke</dc:creator>
  <cp:lastModifiedBy>jodi.clarke@gmail.com</cp:lastModifiedBy>
  <cp:revision>165</cp:revision>
  <cp:lastPrinted>2016-08-03T06:04:23Z</cp:lastPrinted>
  <dcterms:created xsi:type="dcterms:W3CDTF">2015-04-08T05:56:40Z</dcterms:created>
  <dcterms:modified xsi:type="dcterms:W3CDTF">2016-08-08T01:04:12Z</dcterms:modified>
</cp:coreProperties>
</file>