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
  </p:notesMasterIdLst>
  <p:sldIdLst>
    <p:sldId id="256" r:id="rId6"/>
    <p:sldId id="259" r:id="rId7"/>
    <p:sldId id="262" r:id="rId8"/>
    <p:sldId id="260" r:id="rId9"/>
    <p:sldId id="257" r:id="rId10"/>
    <p:sldId id="261" r:id="rId11"/>
    <p:sldId id="267" r:id="rId12"/>
    <p:sldId id="265" r:id="rId13"/>
    <p:sldId id="263" r:id="rId14"/>
    <p:sldId id="268" r:id="rId15"/>
    <p:sldId id="264" r:id="rId16"/>
    <p:sldId id="269" r:id="rId17"/>
    <p:sldId id="270"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212" autoAdjust="0"/>
  </p:normalViewPr>
  <p:slideViewPr>
    <p:cSldViewPr>
      <p:cViewPr varScale="1">
        <p:scale>
          <a:sx n="63" d="100"/>
          <a:sy n="63" d="100"/>
        </p:scale>
        <p:origin x="299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8586B1-586D-4282-A607-D61A975859E2}" type="datetimeFigureOut">
              <a:rPr lang="en-AU" smtClean="0"/>
              <a:t>8/08/2016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A80969F-C19B-41ED-A2C0-D5D071E3DF08}" type="slidenum">
              <a:rPr lang="en-AU" smtClean="0"/>
              <a:t>‹#›</a:t>
            </a:fld>
            <a:endParaRPr lang="en-AU"/>
          </a:p>
        </p:txBody>
      </p:sp>
    </p:spTree>
    <p:extLst>
      <p:ext uri="{BB962C8B-B14F-4D97-AF65-F5344CB8AC3E}">
        <p14:creationId xmlns:p14="http://schemas.microsoft.com/office/powerpoint/2010/main" val="376661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1</a:t>
            </a:fld>
            <a:endParaRPr lang="en-AU"/>
          </a:p>
        </p:txBody>
      </p:sp>
    </p:spTree>
    <p:extLst>
      <p:ext uri="{BB962C8B-B14F-4D97-AF65-F5344CB8AC3E}">
        <p14:creationId xmlns:p14="http://schemas.microsoft.com/office/powerpoint/2010/main" val="196854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10</a:t>
            </a:fld>
            <a:endParaRPr lang="en-AU"/>
          </a:p>
        </p:txBody>
      </p:sp>
    </p:spTree>
    <p:extLst>
      <p:ext uri="{BB962C8B-B14F-4D97-AF65-F5344CB8AC3E}">
        <p14:creationId xmlns:p14="http://schemas.microsoft.com/office/powerpoint/2010/main" val="4209417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Land Capability Assessment –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The LCA project is a vital step in the Agribusiness program. It will also inform land management and planning processes. It is a short term priority of the Green Wedge Management Plan and offers the other element to the advocacy for a reticulation of recycled water.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It will offer Council, industry and the community an understanding of the potential of the region to build a sustainable agricultural industry, capitalising on its strengths and working within its natural constraints.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The project will support better productivity and environmental decisions to mitigate the risks and maximise the opportunities created through climate and urban growth challenges.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Solid land capability data and analysis is needed to fully assess the potential of and advocate for the development of reticulated recycled water supply for irrigation, including extent and location of suitable soil types, how much water can be utilised productively and the risk of exacerbating any salinity issues.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The LCA will also form the basis of the development of an Agribusiness Prospectus, which can be used to attract agricultural businesses, investment and employers to the area by showcasing the opportunities offered by such competitive advantages to agricultural businesses such as excellent road and rail links, proximity to Melbourne, the recently relocated wholesale markets, employment and skills resources and alternative income streams, such as </a:t>
            </a:r>
            <a:r>
              <a:rPr kumimoji="0" lang="en-AU" sz="1200" b="0" i="0" u="none" strike="noStrike" kern="1200" cap="none" spc="0" normalizeH="0" baseline="0" noProof="0" dirty="0" err="1" smtClean="0">
                <a:ln>
                  <a:noFill/>
                </a:ln>
                <a:solidFill>
                  <a:srgbClr val="00548E"/>
                </a:solidFill>
                <a:effectLst/>
                <a:uLnTx/>
                <a:uFillTx/>
                <a:latin typeface="+mn-lt"/>
                <a:ea typeface="+mn-ea"/>
                <a:cs typeface="+mn-cs"/>
              </a:rPr>
              <a:t>agritourism</a:t>
            </a:r>
            <a:r>
              <a:rPr kumimoji="0" lang="en-AU" sz="1200" b="0" i="0" u="none" strike="noStrike" kern="1200" cap="none" spc="0" normalizeH="0" baseline="0" noProof="0" dirty="0" smtClean="0">
                <a:ln>
                  <a:noFill/>
                </a:ln>
                <a:solidFill>
                  <a:srgbClr val="00548E"/>
                </a:solidFill>
                <a:effectLst/>
                <a:uLnTx/>
                <a:uFillTx/>
                <a:latin typeface="+mn-lt"/>
                <a:ea typeface="+mn-ea"/>
                <a:cs typeface="+mn-cs"/>
              </a:rPr>
              <a:t>, farm gate sales, farm stays and direct marketing of value added, locally produced product.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0" i="0" u="none" strike="noStrike" kern="1200" cap="none" spc="0" normalizeH="0" baseline="0" noProof="0" dirty="0" smtClean="0">
              <a:ln>
                <a:noFill/>
              </a:ln>
              <a:solidFill>
                <a:srgbClr val="00548E"/>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11</a:t>
            </a:fld>
            <a:endParaRPr lang="en-AU"/>
          </a:p>
        </p:txBody>
      </p:sp>
    </p:spTree>
    <p:extLst>
      <p:ext uri="{BB962C8B-B14F-4D97-AF65-F5344CB8AC3E}">
        <p14:creationId xmlns:p14="http://schemas.microsoft.com/office/powerpoint/2010/main" val="115288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2</a:t>
            </a:fld>
            <a:endParaRPr lang="en-AU"/>
          </a:p>
        </p:txBody>
      </p:sp>
    </p:spTree>
    <p:extLst>
      <p:ext uri="{BB962C8B-B14F-4D97-AF65-F5344CB8AC3E}">
        <p14:creationId xmlns:p14="http://schemas.microsoft.com/office/powerpoint/2010/main" val="142349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Whittlesea is home to one of the 12 green wedges, often described as the lungs of Melbourne.</a:t>
            </a:r>
          </a:p>
          <a:p>
            <a:endParaRPr lang="en-AU" dirty="0" smtClean="0"/>
          </a:p>
          <a:p>
            <a:r>
              <a:rPr lang="en-AU" dirty="0" smtClean="0"/>
              <a:t>The green wedges concept has been part of Melbourne's planning history for over 40 years,</a:t>
            </a:r>
            <a:r>
              <a:rPr lang="en-AU" baseline="0" dirty="0" smtClean="0"/>
              <a:t> the intent being to</a:t>
            </a:r>
            <a:r>
              <a:rPr lang="en-AU" dirty="0" smtClean="0"/>
              <a:t> protect natural attributes of non-urban areas by channelling urban growth into corridors centred on transport networks. </a:t>
            </a:r>
          </a:p>
          <a:p>
            <a:endParaRPr lang="en-AU" dirty="0" smtClean="0"/>
          </a:p>
          <a:p>
            <a:r>
              <a:rPr lang="en-AU" dirty="0" smtClean="0"/>
              <a:t>Purpose of the Green Wedges – </a:t>
            </a:r>
          </a:p>
          <a:p>
            <a:pPr marL="171450" indent="-171450">
              <a:buFont typeface="Arial" panose="020B0604020202020204" pitchFamily="34" charset="0"/>
              <a:buChar char="•"/>
            </a:pPr>
            <a:r>
              <a:rPr lang="en-AU" dirty="0" smtClean="0"/>
              <a:t>agriculture</a:t>
            </a:r>
          </a:p>
          <a:p>
            <a:pPr marL="171450" indent="-171450">
              <a:buFont typeface="Arial" panose="020B0604020202020204" pitchFamily="34" charset="0"/>
              <a:buChar char="•"/>
            </a:pPr>
            <a:r>
              <a:rPr lang="en-AU" dirty="0" smtClean="0"/>
              <a:t>rural landscapes </a:t>
            </a:r>
          </a:p>
          <a:p>
            <a:pPr marL="171450" indent="-171450">
              <a:buFont typeface="Arial" panose="020B0604020202020204" pitchFamily="34" charset="0"/>
              <a:buChar char="•"/>
            </a:pPr>
            <a:r>
              <a:rPr lang="en-AU" dirty="0" smtClean="0"/>
              <a:t>conservation</a:t>
            </a:r>
          </a:p>
          <a:p>
            <a:pPr marL="171450" indent="-171450">
              <a:buFont typeface="Arial" panose="020B0604020202020204" pitchFamily="34" charset="0"/>
              <a:buChar char="•"/>
            </a:pPr>
            <a:r>
              <a:rPr lang="en-AU" dirty="0" smtClean="0"/>
              <a:t>water catchments</a:t>
            </a:r>
          </a:p>
          <a:p>
            <a:pPr marL="171450" indent="-171450">
              <a:buFont typeface="Arial" panose="020B0604020202020204" pitchFamily="34" charset="0"/>
              <a:buChar char="•"/>
            </a:pPr>
            <a:r>
              <a:rPr lang="en-AU" dirty="0" smtClean="0"/>
              <a:t>infrastructure that supports urban areas (such as airports and sewage plants)</a:t>
            </a:r>
          </a:p>
          <a:p>
            <a:pPr marL="171450" indent="-171450">
              <a:buFont typeface="Arial" panose="020B0604020202020204" pitchFamily="34" charset="0"/>
              <a:buChar char="•"/>
            </a:pPr>
            <a:r>
              <a:rPr lang="en-AU" dirty="0" smtClean="0"/>
              <a:t>sand and stone extraction</a:t>
            </a:r>
          </a:p>
          <a:p>
            <a:pPr marL="171450" indent="-171450">
              <a:buFont typeface="Arial" panose="020B0604020202020204" pitchFamily="34" charset="0"/>
              <a:buChar char="•"/>
            </a:pPr>
            <a:r>
              <a:rPr lang="en-AU" dirty="0" smtClean="0"/>
              <a:t>tourism and recreation. </a:t>
            </a:r>
          </a:p>
          <a:p>
            <a:pPr marL="171450" indent="-171450">
              <a:buFont typeface="Arial" panose="020B0604020202020204" pitchFamily="34" charset="0"/>
              <a:buChar char="•"/>
            </a:pPr>
            <a:endParaRPr lang="en-AU" dirty="0" smtClean="0"/>
          </a:p>
          <a:p>
            <a:pPr marL="0" indent="0">
              <a:buFont typeface="Arial" panose="020B0604020202020204" pitchFamily="34" charset="0"/>
              <a:buNone/>
            </a:pPr>
            <a:r>
              <a:rPr lang="en-AU" dirty="0" smtClean="0"/>
              <a:t>They are protected by the Urban Growth Boundary.</a:t>
            </a:r>
            <a:r>
              <a:rPr lang="en-AU" baseline="0" dirty="0" smtClean="0"/>
              <a:t> This was last realigned in 2010.</a:t>
            </a: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3</a:t>
            </a:fld>
            <a:endParaRPr lang="en-AU"/>
          </a:p>
        </p:txBody>
      </p:sp>
    </p:spTree>
    <p:extLst>
      <p:ext uri="{BB962C8B-B14F-4D97-AF65-F5344CB8AC3E}">
        <p14:creationId xmlns:p14="http://schemas.microsoft.com/office/powerpoint/2010/main" val="3817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Many different areas of Council area involved</a:t>
            </a:r>
            <a:r>
              <a:rPr lang="en-AU" baseline="0" dirty="0" smtClean="0"/>
              <a:t> in food. Council is in the process of developing a systematic approach to supporting this work. </a:t>
            </a:r>
            <a:endParaRPr lang="en-AU" dirty="0" smtClean="0"/>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Healthy Together Whittlesea – Food Systems Background paper and policy development – worked with Nick Rose and Kathy</a:t>
            </a:r>
            <a:r>
              <a:rPr lang="en-AU" baseline="0" dirty="0" smtClean="0"/>
              <a:t> McConnell from Deakin’s Food Alliance on developing a Food Systems Background paper. Also incorporated the Circles of Sustainability assessment tool as developed by Prof Paul James from the University of Western Sydney. </a:t>
            </a:r>
            <a:endParaRPr lang="en-AU" dirty="0" smtClean="0"/>
          </a:p>
          <a:p>
            <a:pPr marL="171450" indent="-171450">
              <a:buFont typeface="Arial" panose="020B0604020202020204" pitchFamily="34" charset="0"/>
              <a:buChar char="•"/>
            </a:pPr>
            <a:r>
              <a:rPr lang="en-AU" dirty="0" smtClean="0"/>
              <a:t>Health Planning – Community gardens and food insecurity – which</a:t>
            </a:r>
            <a:r>
              <a:rPr lang="en-AU" baseline="0" dirty="0" smtClean="0"/>
              <a:t> I won’t dwell on given the previous speaker.</a:t>
            </a:r>
            <a:endParaRPr lang="en-AU" dirty="0" smtClean="0"/>
          </a:p>
          <a:p>
            <a:pPr marL="171450" indent="-171450">
              <a:buFont typeface="Arial" panose="020B0604020202020204" pitchFamily="34" charset="0"/>
              <a:buChar char="•"/>
            </a:pPr>
            <a:r>
              <a:rPr lang="en-AU" dirty="0" smtClean="0"/>
              <a:t>Sustainability Outreach Whittlesea (SOW) program – </a:t>
            </a:r>
            <a:r>
              <a:rPr lang="en-AU" baseline="0" dirty="0" smtClean="0"/>
              <a:t>tailored sustainability education programs according to the groups interest. Previous programs have included low waste/ low cost cooking from scratch, edible gardening and composting and worm farming </a:t>
            </a:r>
            <a:endParaRPr lang="en-AU" dirty="0" smtClean="0"/>
          </a:p>
          <a:p>
            <a:pPr marL="171450" indent="-171450">
              <a:buFont typeface="Arial" panose="020B0604020202020204" pitchFamily="34" charset="0"/>
              <a:buChar char="•"/>
            </a:pPr>
            <a:r>
              <a:rPr lang="en-AU" dirty="0" smtClean="0"/>
              <a:t>Plenty Food Group - The Plenty Food Group was established in conjunction with industry and the Cities of Whittlesea and Hume in 2004. Our region has over 160 food manufacturers and employs in excess of 7,000 people.  With the demise of the car manufacturing sector, our Region’s food sector will become the largest manufacturing employer and growth industry.  PFG’s covers export promotion, national growth, R&amp;D, waste reduction etc.</a:t>
            </a:r>
          </a:p>
          <a:p>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4</a:t>
            </a:fld>
            <a:endParaRPr lang="en-AU"/>
          </a:p>
        </p:txBody>
      </p:sp>
    </p:spTree>
    <p:extLst>
      <p:ext uri="{BB962C8B-B14F-4D97-AF65-F5344CB8AC3E}">
        <p14:creationId xmlns:p14="http://schemas.microsoft.com/office/powerpoint/2010/main" val="86730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“To secure and promote the ongoing productive capacity of the Whittlesea Green Wedge for</a:t>
            </a:r>
            <a:r>
              <a:rPr lang="en-AU" baseline="0" dirty="0" smtClean="0"/>
              <a:t> sustainable agriculture and resource utilisation into the future.” </a:t>
            </a:r>
          </a:p>
          <a:p>
            <a:pPr marL="171450" indent="-171450">
              <a:buFont typeface="Arial" panose="020B0604020202020204" pitchFamily="34" charset="0"/>
              <a:buChar char="•"/>
            </a:pPr>
            <a:r>
              <a:rPr lang="en-AU" dirty="0" smtClean="0"/>
              <a:t>The Parliament of Victoria Outer Suburban Interface Services and Development Committee Inquiry into Sustainable Development of Agribusiness in Outer Suburban Melbourne identified that ‘From less than 4% of the land, agriculture in this (peri-urban) region produces 16% of the state’s agricultural wealth’. </a:t>
            </a:r>
          </a:p>
          <a:p>
            <a:pPr marL="171450" indent="-171450">
              <a:buFont typeface="Arial" panose="020B0604020202020204" pitchFamily="34" charset="0"/>
              <a:buChar char="•"/>
            </a:pPr>
            <a:r>
              <a:rPr lang="en-AU" dirty="0" smtClean="0"/>
              <a:t>It is helpful to think of the peri-urban space in ecological terms, particularly in relation to the concept of the ‘edge effect’ - an ecological phenomenon that you would all be familiar with – where there is a greater diversity where the edges of two adjacent ecosystems overlap. A classic example of this is estuarine areas, but there are an infinite number of examples of how nature exploits this edge effect.  </a:t>
            </a:r>
          </a:p>
          <a:p>
            <a:pPr marL="171450" indent="-171450">
              <a:buFont typeface="Arial" panose="020B0604020202020204" pitchFamily="34" charset="0"/>
              <a:buChar char="•"/>
            </a:pPr>
            <a:r>
              <a:rPr lang="en-AU" dirty="0" smtClean="0"/>
              <a:t>We can learn from nature in terms of exploiting the edge. Peri-urban agriculture and horticulture has a number of obvious advantages, including proximity to markets and established infrastructure, decreased transport costs of inputs and produce and access to resources such as recycled water, compost and nutrients through urban waste streams.  There are also benefits in increasing community food security, reducing food miles and access to fresh food, and greater access for agricultural enterprises to local human resources, as employees, skilled support services and, importantly, customers. </a:t>
            </a:r>
          </a:p>
          <a:p>
            <a:pPr marL="171450" indent="-171450">
              <a:buFont typeface="Arial" panose="020B0604020202020204" pitchFamily="34" charset="0"/>
              <a:buChar char="•"/>
            </a:pPr>
            <a:r>
              <a:rPr lang="en-AU" dirty="0" smtClean="0"/>
              <a:t>Recycled water is of particularly interest in our area, as Whittlesea has a glut of recycled water that will continue to grow in line with the population – this is currently earmarked for a $300</a:t>
            </a:r>
            <a:r>
              <a:rPr lang="en-AU" baseline="0" dirty="0" smtClean="0"/>
              <a:t> million trunk drain. Given that water is a key limiting factor to local agricultural industry and to land use diversification especially with an uncertain climatic future, we are hoping to advocate for a better, local use of this</a:t>
            </a:r>
            <a:r>
              <a:rPr lang="en-AU" dirty="0" smtClean="0"/>
              <a:t> water</a:t>
            </a:r>
            <a:r>
              <a:rPr lang="en-AU" baseline="0" dirty="0" smtClean="0"/>
              <a:t> resource.</a:t>
            </a:r>
            <a:endParaRPr lang="en-AU" dirty="0" smtClean="0"/>
          </a:p>
          <a:p>
            <a:pPr marL="171450" indent="-171450">
              <a:buFont typeface="Arial" panose="020B0604020202020204" pitchFamily="34" charset="0"/>
              <a:buChar char="•"/>
            </a:pPr>
            <a:r>
              <a:rPr lang="en-AU" dirty="0" smtClean="0"/>
              <a:t>The City of Whittlesea is endeavouring to capitalise on this competitive advantage offered by the rich and diverse peri-urban space in our municipality through on ground support</a:t>
            </a:r>
            <a:r>
              <a:rPr lang="en-AU" baseline="0" dirty="0" smtClean="0"/>
              <a:t> programs and </a:t>
            </a:r>
            <a:r>
              <a:rPr lang="en-AU" dirty="0" smtClean="0"/>
              <a:t>three key strategic projects.</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5</a:t>
            </a:fld>
            <a:endParaRPr lang="en-AU"/>
          </a:p>
        </p:txBody>
      </p:sp>
    </p:spTree>
    <p:extLst>
      <p:ext uri="{BB962C8B-B14F-4D97-AF65-F5344CB8AC3E}">
        <p14:creationId xmlns:p14="http://schemas.microsoft.com/office/powerpoint/2010/main" val="290502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On ground support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One on one advice – farm visits, information support, crop reporting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Education program – workshops and large events – Joel </a:t>
            </a:r>
            <a:r>
              <a:rPr kumimoji="0" lang="en-AU" sz="1200" b="0" i="0" u="none" strike="noStrike" kern="1200" cap="none" spc="0" normalizeH="0" baseline="0" noProof="0" dirty="0" err="1" smtClean="0">
                <a:ln>
                  <a:noFill/>
                </a:ln>
                <a:solidFill>
                  <a:srgbClr val="00548E"/>
                </a:solidFill>
                <a:effectLst/>
                <a:uLnTx/>
                <a:uFillTx/>
                <a:latin typeface="+mn-lt"/>
                <a:ea typeface="+mn-ea"/>
                <a:cs typeface="+mn-cs"/>
              </a:rPr>
              <a:t>Salatin</a:t>
            </a:r>
            <a:endParaRPr kumimoji="0" lang="en-AU" sz="1200" b="0" i="0" u="none" strike="noStrike" kern="1200" cap="none" spc="0" normalizeH="0" baseline="0" noProof="0" dirty="0" smtClean="0">
              <a:ln>
                <a:noFill/>
              </a:ln>
              <a:solidFill>
                <a:srgbClr val="00548E"/>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Community reference group – consistent and ongoing community consultation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‘Rural News’ and new landholder information packs – RN quarterly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0" i="0" u="none" strike="noStrike" kern="1200" cap="none" spc="0" normalizeH="0" baseline="0" noProof="0" dirty="0" smtClean="0">
              <a:ln>
                <a:noFill/>
              </a:ln>
              <a:solidFill>
                <a:srgbClr val="00548E"/>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1200" b="0" i="0" u="none" strike="noStrike" kern="1200" cap="none" spc="0" normalizeH="0" baseline="0" noProof="0" dirty="0" smtClean="0">
              <a:ln>
                <a:noFill/>
              </a:ln>
              <a:solidFill>
                <a:srgbClr val="00548E"/>
              </a:solidFill>
              <a:effectLst/>
              <a:uLnTx/>
              <a:uFillTx/>
              <a:latin typeface="+mn-lt"/>
              <a:ea typeface="+mn-ea"/>
              <a:cs typeface="+mn-cs"/>
            </a:endParaRPr>
          </a:p>
          <a:p>
            <a:pPr>
              <a:lnSpc>
                <a:spcPct val="115000"/>
              </a:lnSpc>
              <a:spcAft>
                <a:spcPts val="1000"/>
              </a:spcAft>
            </a:pPr>
            <a:endParaRPr lang="en-AU" sz="1200" b="1" i="1" dirty="0" smtClean="0">
              <a:effectLst/>
              <a:latin typeface="Arial"/>
              <a:ea typeface="Calibri"/>
              <a:cs typeface="Times New Roman"/>
            </a:endParaRPr>
          </a:p>
          <a:p>
            <a:pPr>
              <a:lnSpc>
                <a:spcPct val="115000"/>
              </a:lnSpc>
              <a:spcAft>
                <a:spcPts val="1000"/>
              </a:spcAft>
            </a:pPr>
            <a:r>
              <a:rPr lang="en-AU" sz="1200" b="1" i="1" dirty="0" smtClean="0">
                <a:effectLst/>
                <a:latin typeface="Arial"/>
                <a:ea typeface="Calibri"/>
                <a:cs typeface="Times New Roman"/>
              </a:rPr>
              <a:t>These three projects will collaboratively offer a strategic approach to supporting agricultural development in the City of Whittlesea.</a:t>
            </a:r>
          </a:p>
          <a:p>
            <a:pPr>
              <a:lnSpc>
                <a:spcPct val="115000"/>
              </a:lnSpc>
              <a:spcAft>
                <a:spcPts val="1000"/>
              </a:spcAft>
            </a:pPr>
            <a:endParaRPr lang="en-AU" sz="1600" dirty="0" smtClean="0">
              <a:effectLst/>
              <a:latin typeface="+mn-lt"/>
              <a:ea typeface="Calibri"/>
              <a:cs typeface="Times New Roman"/>
            </a:endParaRPr>
          </a:p>
          <a:p>
            <a:pPr>
              <a:lnSpc>
                <a:spcPct val="115000"/>
              </a:lnSpc>
              <a:spcAft>
                <a:spcPts val="1000"/>
              </a:spcAft>
            </a:pPr>
            <a:r>
              <a:rPr lang="en-AU" sz="1200" dirty="0" smtClean="0">
                <a:effectLst/>
                <a:latin typeface="Arial"/>
                <a:ea typeface="Calibri"/>
                <a:cs typeface="Times New Roman"/>
              </a:rPr>
              <a:t>The Community Orchard project, acting as a proof of concept model, coupled with the parallel project, the Land Capability Assessment will form the basis of an advocacy plan for a broader reticulated recycled water irrigation supply for suitable soils in the Whittlesea municipality. It will also showcase land use diversification, involve the community in local agriculture and food production and offer youth training / employment opportunities. </a:t>
            </a:r>
            <a:endParaRPr lang="en-AU" sz="1600" dirty="0" smtClean="0">
              <a:effectLst/>
              <a:latin typeface="+mn-lt"/>
              <a:ea typeface="Calibri"/>
              <a:cs typeface="Times New Roman"/>
            </a:endParaRPr>
          </a:p>
          <a:p>
            <a:pPr>
              <a:lnSpc>
                <a:spcPct val="115000"/>
              </a:lnSpc>
              <a:spcAft>
                <a:spcPts val="1000"/>
              </a:spcAft>
            </a:pPr>
            <a:r>
              <a:rPr lang="en-AU" sz="1200" dirty="0" smtClean="0">
                <a:effectLst/>
                <a:latin typeface="Arial"/>
                <a:ea typeface="Calibri"/>
                <a:cs typeface="Times New Roman"/>
              </a:rPr>
              <a:t>The Land Capability Assessment will underpin the development of an Agribusiness Prospectus which will showcase </a:t>
            </a:r>
            <a:r>
              <a:rPr lang="en-AU" sz="1200" dirty="0" err="1" smtClean="0">
                <a:effectLst/>
                <a:latin typeface="Arial"/>
                <a:ea typeface="Calibri"/>
                <a:cs typeface="Times New Roman"/>
              </a:rPr>
              <a:t>CoW</a:t>
            </a:r>
            <a:r>
              <a:rPr lang="en-AU" sz="1200" dirty="0" smtClean="0">
                <a:effectLst/>
                <a:latin typeface="Arial"/>
                <a:ea typeface="Calibri"/>
                <a:cs typeface="Times New Roman"/>
              </a:rPr>
              <a:t> competitive advantage to the broader agricultural industry. There is real potential to attract growers to the region given the proximity of Melbourne Markets, provided we can solve the water issue and give clear information about the agricultural potential of the area. This study will deliver this information and support our water efforts with clear mapping of soils suitable for irrigation.</a:t>
            </a:r>
            <a:endParaRPr lang="en-AU" sz="1600" dirty="0" smtClean="0">
              <a:effectLst/>
              <a:latin typeface="+mn-lt"/>
              <a:ea typeface="Calibri"/>
              <a:cs typeface="Times New Roman"/>
            </a:endParaRPr>
          </a:p>
          <a:p>
            <a:pPr>
              <a:lnSpc>
                <a:spcPct val="115000"/>
              </a:lnSpc>
              <a:spcAft>
                <a:spcPts val="1000"/>
              </a:spcAft>
            </a:pPr>
            <a:r>
              <a:rPr lang="en-AU" sz="1200" dirty="0" smtClean="0">
                <a:effectLst/>
                <a:latin typeface="Arial"/>
                <a:ea typeface="Calibri"/>
                <a:cs typeface="Times New Roman"/>
              </a:rPr>
              <a:t>The Rural Rates Review will support the development of appropriate policy settings to capitalise on the edge, attract new producers and retain existing business by showing that Council is serious in its support of a thriving local agricultural industry.</a:t>
            </a:r>
            <a:endParaRPr lang="en-AU" sz="1600" dirty="0" smtClean="0">
              <a:effectLst/>
              <a:latin typeface="+mn-lt"/>
              <a:ea typeface="Calibri"/>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1200" b="0" i="0" u="none" strike="noStrike" kern="1200" cap="none" spc="0" normalizeH="0" baseline="0" noProof="0" dirty="0" smtClean="0">
              <a:ln>
                <a:noFill/>
              </a:ln>
              <a:solidFill>
                <a:srgbClr val="00548E"/>
              </a:solidFill>
              <a:effectLst/>
              <a:uLnTx/>
              <a:uFillTx/>
              <a:latin typeface="+mn-lt"/>
              <a:ea typeface="+mn-ea"/>
              <a:cs typeface="+mn-cs"/>
            </a:endParaRPr>
          </a:p>
          <a:p>
            <a:endParaRPr lang="en-AU" sz="1200" dirty="0"/>
          </a:p>
        </p:txBody>
      </p:sp>
      <p:sp>
        <p:nvSpPr>
          <p:cNvPr id="4" name="Slide Number Placeholder 3"/>
          <p:cNvSpPr>
            <a:spLocks noGrp="1"/>
          </p:cNvSpPr>
          <p:nvPr>
            <p:ph type="sldNum" sz="quarter" idx="10"/>
          </p:nvPr>
        </p:nvSpPr>
        <p:spPr/>
        <p:txBody>
          <a:bodyPr/>
          <a:lstStyle/>
          <a:p>
            <a:fld id="{FA80969F-C19B-41ED-A2C0-D5D071E3DF08}" type="slidenum">
              <a:rPr lang="en-AU" smtClean="0"/>
              <a:t>6</a:t>
            </a:fld>
            <a:endParaRPr lang="en-AU"/>
          </a:p>
        </p:txBody>
      </p:sp>
    </p:spTree>
    <p:extLst>
      <p:ext uri="{BB962C8B-B14F-4D97-AF65-F5344CB8AC3E}">
        <p14:creationId xmlns:p14="http://schemas.microsoft.com/office/powerpoint/2010/main" val="151707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Lit review and profile allows us</a:t>
            </a:r>
            <a:r>
              <a:rPr lang="en-AU" baseline="0" dirty="0" smtClean="0"/>
              <a:t> to identify our strengths and weaknesses, giving direction to our program</a:t>
            </a:r>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7</a:t>
            </a:fld>
            <a:endParaRPr lang="en-AU"/>
          </a:p>
        </p:txBody>
      </p:sp>
    </p:spTree>
    <p:extLst>
      <p:ext uri="{BB962C8B-B14F-4D97-AF65-F5344CB8AC3E}">
        <p14:creationId xmlns:p14="http://schemas.microsoft.com/office/powerpoint/2010/main" val="82876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Rural Rates Review By reducing economic barriers to farming, Council can encourage economic development through the establishment of new agricultural enterprise and the continuation / expansion of existing businesses.  There are a number of policy settings that can assist in this area, and structuring the rate concessions to agribusiness in a targeted manner is a crucial element to these.</a:t>
            </a:r>
          </a:p>
          <a:p>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8</a:t>
            </a:fld>
            <a:endParaRPr lang="en-AU"/>
          </a:p>
        </p:txBody>
      </p:sp>
    </p:spTree>
    <p:extLst>
      <p:ext uri="{BB962C8B-B14F-4D97-AF65-F5344CB8AC3E}">
        <p14:creationId xmlns:p14="http://schemas.microsoft.com/office/powerpoint/2010/main" val="82876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Community Orchard (</a:t>
            </a:r>
            <a:r>
              <a:rPr kumimoji="0" lang="en-AU" sz="1200" b="1" i="0" u="none" strike="noStrike" kern="1200" cap="none" spc="0" normalizeH="0" baseline="0" noProof="0" dirty="0" smtClean="0">
                <a:ln>
                  <a:noFill/>
                </a:ln>
                <a:solidFill>
                  <a:srgbClr val="00548E"/>
                </a:solidFill>
                <a:effectLst/>
                <a:uLnTx/>
                <a:uFillTx/>
                <a:latin typeface="+mn-lt"/>
                <a:ea typeface="+mn-ea"/>
                <a:cs typeface="+mn-cs"/>
              </a:rPr>
              <a:t>click through to next slide</a:t>
            </a:r>
            <a:r>
              <a:rPr kumimoji="0" lang="en-AU" sz="1200" b="0" i="0" u="none" strike="noStrike" kern="1200" cap="none" spc="0" normalizeH="0" baseline="0" noProof="0" dirty="0" smtClean="0">
                <a:ln>
                  <a:noFill/>
                </a:ln>
                <a:solidFill>
                  <a:srgbClr val="00548E"/>
                </a:solidFill>
                <a:effectLst/>
                <a:uLnTx/>
                <a:uFillTx/>
                <a:latin typeface="+mn-lt"/>
                <a:ea typeface="+mn-ea"/>
                <a:cs typeface="+mn-cs"/>
              </a:rPr>
              <a:t>) - The project will establish a two hectare orchard on the Growling Frog Golf Course. The proposed location of the orchard has established access to recycled water supply. The Orchard will act as a research and demonstration site, showcasing the benefits of using the growing local recycled water resource and its potential to reinvigorate the City of Whittlesea’s agricultural industry.  </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Sustainable agriculture / recycled water use research and demonstration site.</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Provides part of the advocacy basis for reticulation of recycled water to revitalise the City of Whittlesea’s agricultural industry, supporting farming business and job creation.  </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Disadvantaged youth employment and training pathway (through Work for the dole programs, </a:t>
            </a:r>
            <a:r>
              <a:rPr kumimoji="0" lang="en-AU" sz="1200" b="0" i="0" u="none" strike="noStrike" kern="1200" cap="none" spc="0" normalizeH="0" baseline="0" noProof="0" dirty="0" err="1" smtClean="0">
                <a:ln>
                  <a:noFill/>
                </a:ln>
                <a:solidFill>
                  <a:srgbClr val="00548E"/>
                </a:solidFill>
                <a:effectLst/>
                <a:uLnTx/>
                <a:uFillTx/>
                <a:latin typeface="+mn-lt"/>
                <a:ea typeface="+mn-ea"/>
                <a:cs typeface="+mn-cs"/>
              </a:rPr>
              <a:t>Avocare</a:t>
            </a:r>
            <a:r>
              <a:rPr kumimoji="0" lang="en-AU" sz="1200" b="0" i="0" u="none" strike="noStrike" kern="1200" cap="none" spc="0" normalizeH="0" baseline="0" noProof="0" dirty="0" smtClean="0">
                <a:ln>
                  <a:noFill/>
                </a:ln>
                <a:solidFill>
                  <a:srgbClr val="00548E"/>
                </a:solidFill>
                <a:effectLst/>
                <a:uLnTx/>
                <a:uFillTx/>
                <a:latin typeface="+mn-lt"/>
                <a:ea typeface="+mn-ea"/>
                <a:cs typeface="+mn-cs"/>
              </a:rPr>
              <a:t> and Melbourne Polytechnic).</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Offering food security and accessibility to local community.</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smtClean="0">
                <a:ln>
                  <a:noFill/>
                </a:ln>
                <a:solidFill>
                  <a:srgbClr val="00548E"/>
                </a:solidFill>
                <a:effectLst/>
                <a:uLnTx/>
                <a:uFillTx/>
                <a:latin typeface="+mn-lt"/>
                <a:ea typeface="+mn-ea"/>
                <a:cs typeface="+mn-cs"/>
              </a:rPr>
              <a:t>Community education.</a:t>
            </a:r>
          </a:p>
          <a:p>
            <a:endParaRPr lang="en-AU" dirty="0"/>
          </a:p>
        </p:txBody>
      </p:sp>
      <p:sp>
        <p:nvSpPr>
          <p:cNvPr id="4" name="Slide Number Placeholder 3"/>
          <p:cNvSpPr>
            <a:spLocks noGrp="1"/>
          </p:cNvSpPr>
          <p:nvPr>
            <p:ph type="sldNum" sz="quarter" idx="10"/>
          </p:nvPr>
        </p:nvSpPr>
        <p:spPr/>
        <p:txBody>
          <a:bodyPr/>
          <a:lstStyle/>
          <a:p>
            <a:fld id="{FA80969F-C19B-41ED-A2C0-D5D071E3DF08}" type="slidenum">
              <a:rPr lang="en-AU" smtClean="0"/>
              <a:t>9</a:t>
            </a:fld>
            <a:endParaRPr lang="en-AU"/>
          </a:p>
        </p:txBody>
      </p:sp>
    </p:spTree>
    <p:extLst>
      <p:ext uri="{BB962C8B-B14F-4D97-AF65-F5344CB8AC3E}">
        <p14:creationId xmlns:p14="http://schemas.microsoft.com/office/powerpoint/2010/main" val="539734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noAutofit/>
          </a:bodyPr>
          <a:lstStyle>
            <a:lvl1pPr algn="l">
              <a:defRPr sz="5400" b="1"/>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201562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OW007_Powerpoint_Pg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257" cy="1097317"/>
          </a:xfrm>
          <a:prstGeom prst="rect">
            <a:avLst/>
          </a:prstGeom>
        </p:spPr>
      </p:pic>
      <p:sp>
        <p:nvSpPr>
          <p:cNvPr id="2" name="Title 1"/>
          <p:cNvSpPr>
            <a:spLocks noGrp="1"/>
          </p:cNvSpPr>
          <p:nvPr>
            <p:ph type="title"/>
          </p:nvPr>
        </p:nvSpPr>
        <p:spPr>
          <a:xfrm>
            <a:off x="457200" y="58614"/>
            <a:ext cx="6995120" cy="922114"/>
          </a:xfrm>
        </p:spPr>
        <p:txBody>
          <a:bodyPr>
            <a:normAutofit/>
          </a:bodyPr>
          <a:lstStyle>
            <a:lvl1pPr algn="l">
              <a:defRPr sz="3600"/>
            </a:lvl1pPr>
          </a:lstStyle>
          <a:p>
            <a:r>
              <a:rPr lang="en-US" smtClean="0"/>
              <a:t>Click to edit Master title style</a:t>
            </a:r>
            <a:endParaRPr lang="en-AU" dirty="0"/>
          </a:p>
        </p:txBody>
      </p:sp>
      <p:sp>
        <p:nvSpPr>
          <p:cNvPr id="3" name="Content Placeholder 2"/>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568C21A4-7EA1-4613-9818-8A33C1B8ECC0}" type="datetimeFigureOut">
              <a:rPr lang="en-AU" smtClean="0"/>
              <a:t>8/08/2016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4CD633-CB51-47EA-BD43-3F0F2CC5ACFC}" type="slidenum">
              <a:rPr lang="en-AU" smtClean="0"/>
              <a:t>‹#›</a:t>
            </a:fld>
            <a:endParaRPr lang="en-AU"/>
          </a:p>
        </p:txBody>
      </p:sp>
    </p:spTree>
    <p:extLst>
      <p:ext uri="{BB962C8B-B14F-4D97-AF65-F5344CB8AC3E}">
        <p14:creationId xmlns:p14="http://schemas.microsoft.com/office/powerpoint/2010/main" val="272743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8C21A4-7EA1-4613-9818-8A33C1B8ECC0}" type="datetimeFigureOut">
              <a:rPr lang="en-AU" smtClean="0"/>
              <a:t>8/08/2016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44CD633-CB51-47EA-BD43-3F0F2CC5ACFC}" type="slidenum">
              <a:rPr lang="en-AU" smtClean="0"/>
              <a:t>‹#›</a:t>
            </a:fld>
            <a:endParaRPr lang="en-AU"/>
          </a:p>
        </p:txBody>
      </p:sp>
      <p:sp>
        <p:nvSpPr>
          <p:cNvPr id="8" name="Text Placeholder 2"/>
          <p:cNvSpPr>
            <a:spLocks noGrp="1"/>
          </p:cNvSpPr>
          <p:nvPr>
            <p:ph type="body" idx="1"/>
          </p:nvPr>
        </p:nvSpPr>
        <p:spPr>
          <a:xfrm>
            <a:off x="467544" y="2906713"/>
            <a:ext cx="8208912" cy="1500187"/>
          </a:xfrm>
        </p:spPr>
        <p:txBody>
          <a:bodyPr anchor="b">
            <a:normAutofit/>
          </a:bodyPr>
          <a:lstStyle>
            <a:lvl1pPr marL="0" indent="0">
              <a:buNone/>
              <a:defRPr sz="2800" b="1">
                <a:solidFill>
                  <a:srgbClr val="00548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3"/>
          <p:cNvSpPr>
            <a:spLocks noGrp="1"/>
          </p:cNvSpPr>
          <p:nvPr>
            <p:ph type="title" hasCustomPrompt="1"/>
          </p:nvPr>
        </p:nvSpPr>
        <p:spPr>
          <a:xfrm>
            <a:off x="467544" y="4437112"/>
            <a:ext cx="8208912" cy="1362075"/>
          </a:xfrm>
        </p:spPr>
        <p:txBody>
          <a:bodyPr>
            <a:normAutofit/>
          </a:bodyPr>
          <a:lstStyle>
            <a:lvl1pPr>
              <a:defRPr lang="en-AU" sz="5400" kern="1200" dirty="0">
                <a:solidFill>
                  <a:srgbClr val="00548E"/>
                </a:solidFill>
                <a:latin typeface="+mn-lt"/>
                <a:ea typeface="+mn-ea"/>
                <a:cs typeface="+mn-cs"/>
              </a:defRPr>
            </a:lvl1pPr>
          </a:lstStyle>
          <a:p>
            <a:r>
              <a:rPr lang="en-AU" dirty="0" smtClean="0"/>
              <a:t>CLICK TO ADD TITLE</a:t>
            </a:r>
            <a:endParaRPr lang="en-AU" dirty="0"/>
          </a:p>
        </p:txBody>
      </p:sp>
    </p:spTree>
    <p:extLst>
      <p:ext uri="{BB962C8B-B14F-4D97-AF65-F5344CB8AC3E}">
        <p14:creationId xmlns:p14="http://schemas.microsoft.com/office/powerpoint/2010/main" val="305623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p>
            <a:fld id="{568C21A4-7EA1-4613-9818-8A33C1B8ECC0}" type="datetimeFigureOut">
              <a:rPr lang="en-AU" smtClean="0"/>
              <a:t>8/08/2016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4CD633-CB51-47EA-BD43-3F0F2CC5ACFC}" type="slidenum">
              <a:rPr lang="en-AU" smtClean="0"/>
              <a:t>‹#›</a:t>
            </a:fld>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4624"/>
            <a:ext cx="6995120" cy="864096"/>
          </a:xfrm>
        </p:spPr>
        <p:txBody>
          <a:bodyPr>
            <a:normAutofit/>
          </a:bodyPr>
          <a:lstStyle>
            <a:lvl1pPr>
              <a:defRPr sz="3600"/>
            </a:lvl1pPr>
          </a:lstStyle>
          <a:p>
            <a:r>
              <a:rPr lang="en-US" smtClean="0"/>
              <a:t>Click to edit Master title style</a:t>
            </a:r>
            <a:endParaRPr lang="en-AU" dirty="0"/>
          </a:p>
        </p:txBody>
      </p:sp>
    </p:spTree>
    <p:extLst>
      <p:ext uri="{BB962C8B-B14F-4D97-AF65-F5344CB8AC3E}">
        <p14:creationId xmlns:p14="http://schemas.microsoft.com/office/powerpoint/2010/main" val="274780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51"/>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4624"/>
            <a:ext cx="6995120" cy="864096"/>
          </a:xfrm>
        </p:spPr>
        <p:txBody>
          <a:bodyPr>
            <a:normAutofit/>
          </a:bodyPr>
          <a:lstStyle>
            <a:lvl1pPr>
              <a:defRPr sz="3600"/>
            </a:lvl1pPr>
          </a:lstStyle>
          <a:p>
            <a:r>
              <a:rPr lang="en-US" smtClean="0"/>
              <a:t>Click to edit Master title style</a:t>
            </a:r>
            <a:endParaRPr lang="en-AU" dirty="0"/>
          </a:p>
        </p:txBody>
      </p:sp>
      <p:sp>
        <p:nvSpPr>
          <p:cNvPr id="3" name="Text Placeholder 2"/>
          <p:cNvSpPr>
            <a:spLocks noGrp="1"/>
          </p:cNvSpPr>
          <p:nvPr>
            <p:ph type="body" idx="1"/>
          </p:nvPr>
        </p:nvSpPr>
        <p:spPr>
          <a:xfrm>
            <a:off x="457200" y="1196752"/>
            <a:ext cx="4040188" cy="978123"/>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48879"/>
            <a:ext cx="4040188" cy="3777283"/>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196752"/>
            <a:ext cx="4041775" cy="978123"/>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48879"/>
            <a:ext cx="4041775" cy="3777283"/>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Date Placeholder 6"/>
          <p:cNvSpPr>
            <a:spLocks noGrp="1"/>
          </p:cNvSpPr>
          <p:nvPr>
            <p:ph type="dt" sz="half" idx="10"/>
          </p:nvPr>
        </p:nvSpPr>
        <p:spPr/>
        <p:txBody>
          <a:bodyPr/>
          <a:lstStyle/>
          <a:p>
            <a:fld id="{568C21A4-7EA1-4613-9818-8A33C1B8ECC0}" type="datetimeFigureOut">
              <a:rPr lang="en-AU" smtClean="0"/>
              <a:t>8/08/2016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44CD633-CB51-47EA-BD43-3F0F2CC5ACFC}" type="slidenum">
              <a:rPr lang="en-AU" smtClean="0"/>
              <a:t>‹#›</a:t>
            </a:fld>
            <a:endParaRPr lang="en-AU"/>
          </a:p>
        </p:txBody>
      </p:sp>
    </p:spTree>
    <p:extLst>
      <p:ext uri="{BB962C8B-B14F-4D97-AF65-F5344CB8AC3E}">
        <p14:creationId xmlns:p14="http://schemas.microsoft.com/office/powerpoint/2010/main" val="356301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C21A4-7EA1-4613-9818-8A33C1B8ECC0}" type="datetimeFigureOut">
              <a:rPr lang="en-AU" smtClean="0"/>
              <a:t>8/08/2016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44CD633-CB51-47EA-BD43-3F0F2CC5ACFC}" type="slidenum">
              <a:rPr lang="en-AU" smtClean="0"/>
              <a:t>‹#›</a:t>
            </a:fld>
            <a:endParaRPr lang="en-A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44624"/>
            <a:ext cx="6995120" cy="864096"/>
          </a:xfrm>
        </p:spPr>
        <p:txBody>
          <a:bodyPr>
            <a:normAutofit/>
          </a:bodyPr>
          <a:lstStyle>
            <a:lvl1pPr>
              <a:defRPr sz="3600"/>
            </a:lvl1pPr>
          </a:lstStyle>
          <a:p>
            <a:r>
              <a:rPr lang="en-US" smtClean="0"/>
              <a:t>Click to edit Master title style</a:t>
            </a:r>
            <a:endParaRPr lang="en-AU" dirty="0"/>
          </a:p>
        </p:txBody>
      </p:sp>
    </p:spTree>
    <p:extLst>
      <p:ext uri="{BB962C8B-B14F-4D97-AF65-F5344CB8AC3E}">
        <p14:creationId xmlns:p14="http://schemas.microsoft.com/office/powerpoint/2010/main" val="155734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3008313" cy="1080120"/>
          </a:xfrm>
        </p:spPr>
        <p:txBody>
          <a:bodyPr anchor="b">
            <a:noAutofit/>
          </a:bodyPr>
          <a:lstStyle>
            <a:lvl1pPr algn="l">
              <a:defRPr lang="en-AU" sz="2800" b="0" kern="1200" dirty="0">
                <a:solidFill>
                  <a:srgbClr val="00548E"/>
                </a:solidFill>
                <a:latin typeface="+mn-lt"/>
                <a:ea typeface="+mn-ea"/>
                <a:cs typeface="+mn-cs"/>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1268760"/>
            <a:ext cx="5111750" cy="4857403"/>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2420888"/>
            <a:ext cx="3008313" cy="3705275"/>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C21A4-7EA1-4613-9818-8A33C1B8ECC0}" type="datetimeFigureOut">
              <a:rPr lang="en-AU" smtClean="0"/>
              <a:t>8/08/2016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4CD633-CB51-47EA-BD43-3F0F2CC5ACFC}" type="slidenum">
              <a:rPr lang="en-AU" smtClean="0"/>
              <a:t>‹#›</a:t>
            </a:fld>
            <a:endParaRPr lang="en-A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457200" y="44624"/>
            <a:ext cx="699512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pPr>
            <a:r>
              <a:rPr lang="en-US" b="1" dirty="0" smtClean="0">
                <a:solidFill>
                  <a:schemeClr val="bg1"/>
                </a:solidFill>
              </a:rPr>
              <a:t>Click to edit Master title style</a:t>
            </a:r>
            <a:endParaRPr lang="en-AU" b="1" dirty="0">
              <a:solidFill>
                <a:schemeClr val="bg1"/>
              </a:solidFill>
            </a:endParaRPr>
          </a:p>
        </p:txBody>
      </p:sp>
    </p:spTree>
    <p:extLst>
      <p:ext uri="{BB962C8B-B14F-4D97-AF65-F5344CB8AC3E}">
        <p14:creationId xmlns:p14="http://schemas.microsoft.com/office/powerpoint/2010/main" val="19905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1"/>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1096963"/>
            <a:ext cx="5486400" cy="3630611"/>
          </a:xfrm>
        </p:spPr>
        <p:txBody>
          <a:bodyPr>
            <a:normAutofit/>
          </a:bodyPr>
          <a:lstStyle>
            <a:lvl1pPr marL="0" indent="0">
              <a:buNone/>
              <a:defRPr sz="2800">
                <a:solidFill>
                  <a:srgbClr val="00548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548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C21A4-7EA1-4613-9818-8A33C1B8ECC0}" type="datetimeFigureOut">
              <a:rPr lang="en-AU" smtClean="0"/>
              <a:t>8/08/2016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4CD633-CB51-47EA-BD43-3F0F2CC5ACFC}" type="slidenum">
              <a:rPr lang="en-AU" smtClean="0"/>
              <a:t>‹#›</a:t>
            </a:fld>
            <a:endParaRPr lang="en-A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457200" y="44624"/>
            <a:ext cx="699512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pPr>
            <a:r>
              <a:rPr lang="en-US" b="1" dirty="0" smtClean="0">
                <a:solidFill>
                  <a:schemeClr val="bg1"/>
                </a:solidFill>
              </a:rPr>
              <a:t>Click to edit Master title style</a:t>
            </a:r>
            <a:endParaRPr lang="en-AU" b="1" dirty="0">
              <a:solidFill>
                <a:schemeClr val="bg1"/>
              </a:solidFill>
            </a:endParaRPr>
          </a:p>
        </p:txBody>
      </p:sp>
    </p:spTree>
    <p:extLst>
      <p:ext uri="{BB962C8B-B14F-4D97-AF65-F5344CB8AC3E}">
        <p14:creationId xmlns:p14="http://schemas.microsoft.com/office/powerpoint/2010/main" val="15443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51"/>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4624"/>
            <a:ext cx="6995120" cy="864096"/>
          </a:xfr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lvl1pPr>
              <a:defRPr sz="3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568C21A4-7EA1-4613-9818-8A33C1B8ECC0}" type="datetimeFigureOut">
              <a:rPr lang="en-AU" smtClean="0"/>
              <a:t>8/08/2016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4CD633-CB51-47EA-BD43-3F0F2CC5ACFC}" type="slidenum">
              <a:rPr lang="en-AU" smtClean="0"/>
              <a:t>‹#›</a:t>
            </a:fld>
            <a:endParaRPr lang="en-AU"/>
          </a:p>
        </p:txBody>
      </p:sp>
    </p:spTree>
    <p:extLst>
      <p:ext uri="{BB962C8B-B14F-4D97-AF65-F5344CB8AC3E}">
        <p14:creationId xmlns:p14="http://schemas.microsoft.com/office/powerpoint/2010/main" val="280293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44624"/>
            <a:ext cx="699512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C21A4-7EA1-4613-9818-8A33C1B8ECC0}" type="datetimeFigureOut">
              <a:rPr lang="en-AU" smtClean="0"/>
              <a:t>8/08/2016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CD633-CB51-47EA-BD43-3F0F2CC5ACFC}" type="slidenum">
              <a:rPr lang="en-AU" smtClean="0"/>
              <a:t>‹#›</a:t>
            </a:fld>
            <a:endParaRPr lang="en-AU"/>
          </a:p>
        </p:txBody>
      </p:sp>
    </p:spTree>
    <p:extLst>
      <p:ext uri="{BB962C8B-B14F-4D97-AF65-F5344CB8AC3E}">
        <p14:creationId xmlns:p14="http://schemas.microsoft.com/office/powerpoint/2010/main" val="377184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00548E"/>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548E"/>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rgbClr val="00548E"/>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rgbClr val="00548E"/>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rgbClr val="00548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r6YAWJAYd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AU" dirty="0" smtClean="0"/>
              <a:t>Food at a Local Level</a:t>
            </a:r>
            <a:endParaRPr lang="en-AU" dirty="0"/>
          </a:p>
        </p:txBody>
      </p:sp>
      <p:sp>
        <p:nvSpPr>
          <p:cNvPr id="7" name="Subtitle 6"/>
          <p:cNvSpPr>
            <a:spLocks noGrp="1"/>
          </p:cNvSpPr>
          <p:nvPr>
            <p:ph type="subTitle" idx="1"/>
          </p:nvPr>
        </p:nvSpPr>
        <p:spPr/>
        <p:txBody>
          <a:bodyPr>
            <a:normAutofit/>
          </a:bodyPr>
          <a:lstStyle/>
          <a:p>
            <a:r>
              <a:rPr lang="en-AU" dirty="0" smtClean="0"/>
              <a:t>The City of Whittlesea Experience</a:t>
            </a:r>
            <a:endParaRPr lang="en-AU" dirty="0"/>
          </a:p>
        </p:txBody>
      </p:sp>
    </p:spTree>
    <p:extLst>
      <p:ext uri="{BB962C8B-B14F-4D97-AF65-F5344CB8AC3E}">
        <p14:creationId xmlns:p14="http://schemas.microsoft.com/office/powerpoint/2010/main" val="1337844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Farmers Market Feasibility Study</a:t>
            </a:r>
            <a:endParaRPr lang="en-AU" dirty="0"/>
          </a:p>
        </p:txBody>
      </p:sp>
      <p:sp>
        <p:nvSpPr>
          <p:cNvPr id="3" name="Content Placeholder 2"/>
          <p:cNvSpPr>
            <a:spLocks noGrp="1"/>
          </p:cNvSpPr>
          <p:nvPr>
            <p:ph idx="1"/>
          </p:nvPr>
        </p:nvSpPr>
        <p:spPr>
          <a:xfrm>
            <a:off x="457200" y="1600200"/>
            <a:ext cx="4834880" cy="5257800"/>
          </a:xfrm>
        </p:spPr>
        <p:txBody>
          <a:bodyPr>
            <a:normAutofit fontScale="92500" lnSpcReduction="20000"/>
          </a:bodyPr>
          <a:lstStyle/>
          <a:p>
            <a:r>
              <a:rPr lang="en-AU" dirty="0" smtClean="0"/>
              <a:t>Currently no accredited Farmers Market within the municipality</a:t>
            </a:r>
          </a:p>
          <a:p>
            <a:r>
              <a:rPr lang="en-AU" dirty="0" smtClean="0"/>
              <a:t>Project will consider </a:t>
            </a:r>
          </a:p>
          <a:p>
            <a:pPr lvl="1"/>
            <a:r>
              <a:rPr lang="en-AU" dirty="0" smtClean="0"/>
              <a:t>the economic feasibility</a:t>
            </a:r>
          </a:p>
          <a:p>
            <a:pPr lvl="1"/>
            <a:r>
              <a:rPr lang="en-AU" dirty="0" smtClean="0"/>
              <a:t>the best location</a:t>
            </a:r>
          </a:p>
          <a:p>
            <a:pPr lvl="1"/>
            <a:r>
              <a:rPr lang="en-AU" dirty="0" smtClean="0"/>
              <a:t>How best to support the market to ensure longevity</a:t>
            </a:r>
          </a:p>
          <a:p>
            <a:r>
              <a:rPr lang="en-AU" dirty="0" smtClean="0"/>
              <a:t>Partnership funded through RDV and Council</a:t>
            </a:r>
          </a:p>
          <a:p>
            <a:r>
              <a:rPr lang="en-AU" dirty="0" smtClean="0"/>
              <a:t>Working with the Victorian Farmers Market Association and Compass Consulting Services</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471980"/>
            <a:ext cx="376585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455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8614"/>
            <a:ext cx="6624736" cy="922114"/>
          </a:xfrm>
        </p:spPr>
        <p:txBody>
          <a:bodyPr>
            <a:normAutofit fontScale="90000"/>
          </a:bodyPr>
          <a:lstStyle/>
          <a:p>
            <a:r>
              <a:rPr lang="en-AU" sz="3200" dirty="0">
                <a:solidFill>
                  <a:prstClr val="white"/>
                </a:solidFill>
              </a:rPr>
              <a:t>The Agribusiness Program </a:t>
            </a:r>
            <a:br>
              <a:rPr lang="en-AU" sz="3200" dirty="0">
                <a:solidFill>
                  <a:prstClr val="white"/>
                </a:solidFill>
              </a:rPr>
            </a:br>
            <a:r>
              <a:rPr lang="en-AU" sz="3200" dirty="0">
                <a:solidFill>
                  <a:prstClr val="white"/>
                </a:solidFill>
              </a:rPr>
              <a:t>– Agriculture on the edge</a:t>
            </a:r>
            <a:endParaRPr lang="en-AU" dirty="0"/>
          </a:p>
        </p:txBody>
      </p:sp>
      <p:sp>
        <p:nvSpPr>
          <p:cNvPr id="3" name="Content Placeholder 2"/>
          <p:cNvSpPr>
            <a:spLocks noGrp="1"/>
          </p:cNvSpPr>
          <p:nvPr>
            <p:ph idx="1"/>
          </p:nvPr>
        </p:nvSpPr>
        <p:spPr>
          <a:xfrm>
            <a:off x="457200" y="1600200"/>
            <a:ext cx="8229600" cy="5257800"/>
          </a:xfrm>
        </p:spPr>
        <p:txBody>
          <a:bodyPr/>
          <a:lstStyle/>
          <a:p>
            <a:r>
              <a:rPr lang="en-AU" dirty="0" smtClean="0"/>
              <a:t>Land Capability Assessment</a:t>
            </a:r>
          </a:p>
          <a:p>
            <a:pPr lvl="1"/>
            <a:r>
              <a:rPr lang="en-AU" dirty="0" smtClean="0"/>
              <a:t>Industry Research Scholarship - Deakin University</a:t>
            </a:r>
          </a:p>
          <a:p>
            <a:pPr lvl="1"/>
            <a:r>
              <a:rPr lang="en-AU" dirty="0" smtClean="0"/>
              <a:t>3 year PhD – commencing April 2016</a:t>
            </a:r>
          </a:p>
          <a:p>
            <a:pPr lvl="1"/>
            <a:r>
              <a:rPr lang="en-AU" dirty="0" smtClean="0"/>
              <a:t>Soil, hydrology, climate, novel resources, markets etc.</a:t>
            </a:r>
          </a:p>
          <a:p>
            <a:pPr lvl="1"/>
            <a:r>
              <a:rPr lang="en-AU" dirty="0" smtClean="0"/>
              <a:t>8+ crop profiles</a:t>
            </a:r>
          </a:p>
          <a:p>
            <a:pPr lvl="1"/>
            <a:r>
              <a:rPr lang="en-AU" dirty="0" smtClean="0"/>
              <a:t>Agribusiness Prospectus</a:t>
            </a:r>
          </a:p>
          <a:p>
            <a:pPr lvl="1"/>
            <a:r>
              <a:rPr lang="en-AU" dirty="0" smtClean="0"/>
              <a:t>‘Jobs on the ground’ potential.</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916" y="4005064"/>
            <a:ext cx="3359093" cy="241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280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900" dirty="0">
                <a:solidFill>
                  <a:prstClr val="white"/>
                </a:solidFill>
              </a:rPr>
              <a:t>The Agribusiness Program </a:t>
            </a:r>
            <a:br>
              <a:rPr lang="en-AU" sz="2900" dirty="0">
                <a:solidFill>
                  <a:prstClr val="white"/>
                </a:solidFill>
              </a:rPr>
            </a:br>
            <a:r>
              <a:rPr lang="en-AU" sz="2900" dirty="0">
                <a:solidFill>
                  <a:prstClr val="white"/>
                </a:solidFill>
              </a:rPr>
              <a:t>– Agriculture on the edge</a:t>
            </a:r>
            <a:endParaRPr lang="en-AU" dirty="0"/>
          </a:p>
        </p:txBody>
      </p:sp>
      <p:sp>
        <p:nvSpPr>
          <p:cNvPr id="3" name="Content Placeholder 2"/>
          <p:cNvSpPr>
            <a:spLocks noGrp="1"/>
          </p:cNvSpPr>
          <p:nvPr>
            <p:ph idx="1"/>
          </p:nvPr>
        </p:nvSpPr>
        <p:spPr/>
        <p:txBody>
          <a:bodyPr/>
          <a:lstStyle/>
          <a:p>
            <a:r>
              <a:rPr lang="en-AU" dirty="0" smtClean="0"/>
              <a:t>Thrive Project – Farmers to Families</a:t>
            </a:r>
          </a:p>
          <a:p>
            <a:endParaRPr lang="en-AU" dirty="0"/>
          </a:p>
          <a:p>
            <a:r>
              <a:rPr lang="en-AU" u="sng" dirty="0">
                <a:hlinkClick r:id="rId2"/>
              </a:rPr>
              <a:t>https://www.</a:t>
            </a:r>
            <a:r>
              <a:rPr lang="en-AU" b="1" u="sng" dirty="0">
                <a:hlinkClick r:id="rId2"/>
              </a:rPr>
              <a:t>youtube</a:t>
            </a:r>
            <a:r>
              <a:rPr lang="en-AU" u="sng" dirty="0">
                <a:hlinkClick r:id="rId2"/>
              </a:rPr>
              <a:t>.com/watch?v=r6YAWJAYddU</a:t>
            </a:r>
            <a:r>
              <a:rPr lang="en-AU" dirty="0"/>
              <a:t> </a:t>
            </a:r>
            <a:endParaRPr lang="en-AU" dirty="0" smtClean="0"/>
          </a:p>
          <a:p>
            <a:endParaRPr lang="en-AU" dirty="0"/>
          </a:p>
          <a:p>
            <a:endParaRPr lang="en-AU" dirty="0"/>
          </a:p>
        </p:txBody>
      </p:sp>
    </p:spTree>
    <p:extLst>
      <p:ext uri="{BB962C8B-B14F-4D97-AF65-F5344CB8AC3E}">
        <p14:creationId xmlns:p14="http://schemas.microsoft.com/office/powerpoint/2010/main" val="829341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600" dirty="0">
                <a:solidFill>
                  <a:prstClr val="white"/>
                </a:solidFill>
              </a:rPr>
              <a:t>The Agribusiness Program </a:t>
            </a:r>
            <a:br>
              <a:rPr lang="en-AU" sz="2600" dirty="0">
                <a:solidFill>
                  <a:prstClr val="white"/>
                </a:solidFill>
              </a:rPr>
            </a:br>
            <a:r>
              <a:rPr lang="en-AU" sz="2600" dirty="0">
                <a:solidFill>
                  <a:prstClr val="white"/>
                </a:solidFill>
              </a:rPr>
              <a:t>– Agriculture on the edge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000250"/>
            <a:ext cx="1788790" cy="178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991" y="4077072"/>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103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City of Whittlesea</a:t>
            </a:r>
            <a:endParaRPr lang="en-AU" dirty="0"/>
          </a:p>
        </p:txBody>
      </p:sp>
      <p:sp>
        <p:nvSpPr>
          <p:cNvPr id="3" name="Content Placeholder 2"/>
          <p:cNvSpPr>
            <a:spLocks noGrp="1"/>
          </p:cNvSpPr>
          <p:nvPr>
            <p:ph idx="1"/>
          </p:nvPr>
        </p:nvSpPr>
        <p:spPr>
          <a:xfrm>
            <a:off x="467544" y="1543874"/>
            <a:ext cx="4104456" cy="5053478"/>
          </a:xfrm>
        </p:spPr>
        <p:txBody>
          <a:bodyPr>
            <a:normAutofit fontScale="92500" lnSpcReduction="20000"/>
          </a:bodyPr>
          <a:lstStyle/>
          <a:p>
            <a:r>
              <a:rPr lang="en-AU" dirty="0" smtClean="0"/>
              <a:t>20 </a:t>
            </a:r>
            <a:r>
              <a:rPr lang="en-AU" dirty="0" err="1" smtClean="0"/>
              <a:t>kms</a:t>
            </a:r>
            <a:r>
              <a:rPr lang="en-AU" dirty="0" smtClean="0"/>
              <a:t> north of CBD</a:t>
            </a:r>
          </a:p>
          <a:p>
            <a:r>
              <a:rPr lang="en-AU" dirty="0" smtClean="0"/>
              <a:t>Current </a:t>
            </a:r>
            <a:r>
              <a:rPr lang="en-AU" dirty="0"/>
              <a:t>population </a:t>
            </a:r>
            <a:r>
              <a:rPr lang="en-AU" dirty="0" smtClean="0"/>
              <a:t>194,000 </a:t>
            </a:r>
            <a:r>
              <a:rPr lang="en-AU" dirty="0"/>
              <a:t>residents </a:t>
            </a:r>
            <a:endParaRPr lang="en-AU" dirty="0" smtClean="0"/>
          </a:p>
          <a:p>
            <a:r>
              <a:rPr lang="en-AU" dirty="0" smtClean="0"/>
              <a:t>333,700 </a:t>
            </a:r>
            <a:r>
              <a:rPr lang="en-AU" dirty="0"/>
              <a:t>persons by 2036.</a:t>
            </a:r>
          </a:p>
          <a:p>
            <a:r>
              <a:rPr lang="en-AU" dirty="0" smtClean="0"/>
              <a:t>Australia’s </a:t>
            </a:r>
            <a:r>
              <a:rPr lang="en-AU" dirty="0"/>
              <a:t>fastest growing suburb </a:t>
            </a:r>
            <a:r>
              <a:rPr lang="en-AU" dirty="0" smtClean="0"/>
              <a:t>- South Morang.</a:t>
            </a:r>
          </a:p>
          <a:p>
            <a:r>
              <a:rPr lang="en-AU" dirty="0" smtClean="0"/>
              <a:t>60% rural</a:t>
            </a:r>
          </a:p>
          <a:p>
            <a:r>
              <a:rPr lang="en-AU" dirty="0" smtClean="0"/>
              <a:t>15,000 Ha potentially productive agricultural land</a:t>
            </a:r>
          </a:p>
          <a:p>
            <a:r>
              <a:rPr lang="en-AU" dirty="0" smtClean="0"/>
              <a:t>Melbourne Wholesale Markets relocation to Epping</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24744"/>
            <a:ext cx="4131898" cy="53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16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Green Wedges</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94801"/>
            <a:ext cx="5184576" cy="492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265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Council Food focused projects</a:t>
            </a:r>
            <a:endParaRPr lang="en-AU" dirty="0"/>
          </a:p>
        </p:txBody>
      </p:sp>
      <p:sp>
        <p:nvSpPr>
          <p:cNvPr id="3" name="Content Placeholder 2"/>
          <p:cNvSpPr>
            <a:spLocks noGrp="1"/>
          </p:cNvSpPr>
          <p:nvPr>
            <p:ph idx="1"/>
          </p:nvPr>
        </p:nvSpPr>
        <p:spPr>
          <a:xfrm>
            <a:off x="251520" y="1412776"/>
            <a:ext cx="4464496" cy="5328592"/>
          </a:xfrm>
        </p:spPr>
        <p:txBody>
          <a:bodyPr>
            <a:normAutofit fontScale="77500" lnSpcReduction="20000"/>
          </a:bodyPr>
          <a:lstStyle/>
          <a:p>
            <a:r>
              <a:rPr lang="en-AU" sz="3400" dirty="0" smtClean="0"/>
              <a:t>Cross council food systems approach</a:t>
            </a:r>
          </a:p>
          <a:p>
            <a:pPr lvl="1"/>
            <a:r>
              <a:rPr lang="en-AU" dirty="0" smtClean="0"/>
              <a:t>Healthy Together Whittlesea – Food Systems Background paper</a:t>
            </a:r>
          </a:p>
          <a:p>
            <a:pPr lvl="1"/>
            <a:r>
              <a:rPr lang="en-AU" dirty="0" smtClean="0"/>
              <a:t>Health Planning – Community gardens and food insecurity (</a:t>
            </a:r>
            <a:r>
              <a:rPr lang="en-AU" dirty="0" err="1" smtClean="0"/>
              <a:t>eg</a:t>
            </a:r>
            <a:r>
              <a:rPr lang="en-AU" dirty="0" smtClean="0"/>
              <a:t> Food Justice Truck)</a:t>
            </a:r>
          </a:p>
          <a:p>
            <a:pPr lvl="1"/>
            <a:r>
              <a:rPr lang="en-AU" dirty="0" smtClean="0"/>
              <a:t>Thrive project – Farms to Families</a:t>
            </a:r>
          </a:p>
          <a:p>
            <a:pPr lvl="1"/>
            <a:r>
              <a:rPr lang="en-AU" dirty="0" smtClean="0"/>
              <a:t>Sustainability Outreach Whittlesea (SOW) program</a:t>
            </a:r>
          </a:p>
          <a:p>
            <a:pPr lvl="1"/>
            <a:r>
              <a:rPr lang="en-AU" dirty="0" smtClean="0"/>
              <a:t>Plenty Food Group</a:t>
            </a:r>
          </a:p>
          <a:p>
            <a:pPr lvl="1"/>
            <a:r>
              <a:rPr lang="en-AU" dirty="0" smtClean="0"/>
              <a:t>In house catering program</a:t>
            </a:r>
          </a:p>
          <a:p>
            <a:pPr lvl="1"/>
            <a:r>
              <a:rPr lang="en-AU" dirty="0" smtClean="0"/>
              <a:t>Green </a:t>
            </a:r>
            <a:r>
              <a:rPr lang="en-AU" dirty="0" err="1" smtClean="0"/>
              <a:t>CoW</a:t>
            </a:r>
            <a:r>
              <a:rPr lang="en-AU" dirty="0" smtClean="0"/>
              <a:t> - Good Food project</a:t>
            </a:r>
            <a:r>
              <a:rPr lang="en-AU" dirty="0"/>
              <a:t>, Edible gardening </a:t>
            </a:r>
            <a:r>
              <a:rPr lang="en-AU" dirty="0" smtClean="0"/>
              <a:t>group and staff </a:t>
            </a:r>
            <a:r>
              <a:rPr lang="en-AU" dirty="0"/>
              <a:t>produce swap</a:t>
            </a:r>
            <a:endParaRPr lang="en-AU" dirty="0" smtClean="0"/>
          </a:p>
          <a:p>
            <a:pPr lvl="1"/>
            <a:endParaRPr lang="en-AU" dirty="0" smtClean="0"/>
          </a:p>
          <a:p>
            <a:endParaRPr lang="en-AU"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835" y="1628800"/>
            <a:ext cx="3874300"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413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83568" y="58614"/>
            <a:ext cx="6768752" cy="922114"/>
          </a:xfrm>
        </p:spPr>
        <p:txBody>
          <a:bodyPr>
            <a:normAutofit fontScale="90000"/>
          </a:bodyPr>
          <a:lstStyle/>
          <a:p>
            <a:r>
              <a:rPr lang="en-AU" dirty="0" smtClean="0"/>
              <a:t>The Agribusiness Program </a:t>
            </a:r>
            <a:br>
              <a:rPr lang="en-AU" dirty="0" smtClean="0"/>
            </a:br>
            <a:r>
              <a:rPr lang="en-AU" dirty="0" smtClean="0"/>
              <a:t>– Agriculture on the edge</a:t>
            </a:r>
            <a:endParaRPr lang="en-AU" dirty="0"/>
          </a:p>
        </p:txBody>
      </p:sp>
      <p:sp>
        <p:nvSpPr>
          <p:cNvPr id="3" name="Content Placeholder 2"/>
          <p:cNvSpPr>
            <a:spLocks noGrp="1"/>
          </p:cNvSpPr>
          <p:nvPr>
            <p:ph idx="1"/>
          </p:nvPr>
        </p:nvSpPr>
        <p:spPr>
          <a:xfrm>
            <a:off x="457200" y="1566084"/>
            <a:ext cx="7931224" cy="5031268"/>
          </a:xfrm>
        </p:spPr>
        <p:txBody>
          <a:bodyPr>
            <a:normAutofit fontScale="85000" lnSpcReduction="20000"/>
          </a:bodyPr>
          <a:lstStyle/>
          <a:p>
            <a:r>
              <a:rPr lang="en-AU" dirty="0" smtClean="0"/>
              <a:t>Established in 2013</a:t>
            </a:r>
          </a:p>
          <a:p>
            <a:pPr lvl="1"/>
            <a:r>
              <a:rPr lang="en-AU" dirty="0" smtClean="0"/>
              <a:t>Green Wedge Management Plan </a:t>
            </a:r>
          </a:p>
          <a:p>
            <a:pPr marL="457200" lvl="1" indent="0">
              <a:buNone/>
            </a:pPr>
            <a:r>
              <a:rPr lang="en-AU" dirty="0"/>
              <a:t>	</a:t>
            </a:r>
            <a:r>
              <a:rPr lang="en-AU" dirty="0" smtClean="0"/>
              <a:t>action.</a:t>
            </a:r>
          </a:p>
          <a:p>
            <a:r>
              <a:rPr lang="en-AU" dirty="0" smtClean="0"/>
              <a:t>Benefits of peri-urban farming</a:t>
            </a:r>
          </a:p>
          <a:p>
            <a:pPr lvl="1"/>
            <a:r>
              <a:rPr lang="en-AU" dirty="0" smtClean="0"/>
              <a:t>The ‘edge’ effect</a:t>
            </a:r>
          </a:p>
          <a:p>
            <a:pPr lvl="2"/>
            <a:r>
              <a:rPr lang="en-AU" dirty="0"/>
              <a:t>proximity to </a:t>
            </a:r>
            <a:r>
              <a:rPr lang="en-AU" dirty="0" smtClean="0"/>
              <a:t>markets</a:t>
            </a:r>
          </a:p>
          <a:p>
            <a:pPr lvl="2"/>
            <a:r>
              <a:rPr lang="en-AU" dirty="0"/>
              <a:t>e</a:t>
            </a:r>
            <a:r>
              <a:rPr lang="en-AU" dirty="0" smtClean="0"/>
              <a:t>stablished infrastructure</a:t>
            </a:r>
          </a:p>
          <a:p>
            <a:pPr lvl="2"/>
            <a:r>
              <a:rPr lang="en-AU" dirty="0" smtClean="0"/>
              <a:t>decreased </a:t>
            </a:r>
            <a:r>
              <a:rPr lang="en-AU" dirty="0"/>
              <a:t>transport costs of inputs and produce </a:t>
            </a:r>
            <a:endParaRPr lang="en-AU" dirty="0" smtClean="0"/>
          </a:p>
          <a:p>
            <a:pPr lvl="2"/>
            <a:r>
              <a:rPr lang="en-AU" dirty="0" smtClean="0"/>
              <a:t>access </a:t>
            </a:r>
            <a:r>
              <a:rPr lang="en-AU" dirty="0"/>
              <a:t>to resources </a:t>
            </a:r>
            <a:endParaRPr lang="en-AU" dirty="0" smtClean="0"/>
          </a:p>
          <a:p>
            <a:pPr lvl="3"/>
            <a:r>
              <a:rPr lang="en-AU" dirty="0" smtClean="0"/>
              <a:t>recycled </a:t>
            </a:r>
            <a:r>
              <a:rPr lang="en-AU" dirty="0"/>
              <a:t>water, </a:t>
            </a:r>
            <a:endParaRPr lang="en-AU" dirty="0" smtClean="0"/>
          </a:p>
          <a:p>
            <a:pPr lvl="3"/>
            <a:r>
              <a:rPr lang="en-AU" dirty="0" smtClean="0"/>
              <a:t>compost </a:t>
            </a:r>
            <a:r>
              <a:rPr lang="en-AU" dirty="0"/>
              <a:t>and </a:t>
            </a:r>
            <a:r>
              <a:rPr lang="en-AU" dirty="0" smtClean="0"/>
              <a:t>nutrients </a:t>
            </a:r>
            <a:r>
              <a:rPr lang="en-AU" dirty="0"/>
              <a:t>through urban waste </a:t>
            </a:r>
            <a:r>
              <a:rPr lang="en-AU" dirty="0" smtClean="0"/>
              <a:t>streams</a:t>
            </a:r>
          </a:p>
          <a:p>
            <a:pPr lvl="3"/>
            <a:r>
              <a:rPr lang="en-AU" dirty="0" smtClean="0"/>
              <a:t>human resources</a:t>
            </a:r>
          </a:p>
          <a:p>
            <a:pPr lvl="1"/>
            <a:endParaRPr lang="en-AU" dirty="0" smtClean="0"/>
          </a:p>
          <a:p>
            <a:endParaRPr lang="en-AU" dirty="0"/>
          </a:p>
        </p:txBody>
      </p:sp>
      <p:pic>
        <p:nvPicPr>
          <p:cNvPr id="4098" name="Picture 2" descr="K:\GOVERNANCE\ECO DEV\PROGRAMS\AGRI BUSINESS\Images\Cloverly\P1040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797" y="764704"/>
            <a:ext cx="3661203" cy="274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08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8614"/>
            <a:ext cx="6696744" cy="922114"/>
          </a:xfrm>
        </p:spPr>
        <p:txBody>
          <a:bodyPr>
            <a:normAutofit fontScale="90000"/>
          </a:bodyPr>
          <a:lstStyle/>
          <a:p>
            <a:r>
              <a:rPr lang="en-AU" dirty="0"/>
              <a:t>The Agribusiness Program </a:t>
            </a:r>
            <a:br>
              <a:rPr lang="en-AU" dirty="0"/>
            </a:br>
            <a:r>
              <a:rPr lang="en-AU" dirty="0"/>
              <a:t>– Agriculture on the edge</a:t>
            </a:r>
          </a:p>
        </p:txBody>
      </p:sp>
      <p:sp>
        <p:nvSpPr>
          <p:cNvPr id="3" name="Content Placeholder 2"/>
          <p:cNvSpPr>
            <a:spLocks noGrp="1"/>
          </p:cNvSpPr>
          <p:nvPr>
            <p:ph idx="1"/>
          </p:nvPr>
        </p:nvSpPr>
        <p:spPr>
          <a:xfrm>
            <a:off x="107504" y="1600200"/>
            <a:ext cx="9051304" cy="5257800"/>
          </a:xfrm>
        </p:spPr>
        <p:txBody>
          <a:bodyPr>
            <a:normAutofit fontScale="92500" lnSpcReduction="20000"/>
          </a:bodyPr>
          <a:lstStyle/>
          <a:p>
            <a:r>
              <a:rPr lang="en-AU" sz="3200" dirty="0"/>
              <a:t>On ground support</a:t>
            </a:r>
          </a:p>
          <a:p>
            <a:pPr lvl="1"/>
            <a:r>
              <a:rPr lang="en-AU" dirty="0"/>
              <a:t>One on one advice</a:t>
            </a:r>
          </a:p>
          <a:p>
            <a:pPr lvl="1"/>
            <a:r>
              <a:rPr lang="en-AU" dirty="0"/>
              <a:t>Education </a:t>
            </a:r>
            <a:r>
              <a:rPr lang="en-AU" dirty="0" smtClean="0"/>
              <a:t>program</a:t>
            </a:r>
          </a:p>
          <a:p>
            <a:pPr lvl="1"/>
            <a:r>
              <a:rPr lang="en-AU" dirty="0" smtClean="0"/>
              <a:t>Community reference group</a:t>
            </a:r>
          </a:p>
          <a:p>
            <a:pPr lvl="1"/>
            <a:r>
              <a:rPr lang="en-AU" dirty="0" smtClean="0"/>
              <a:t>‘Rural News’ and new landholder information packs</a:t>
            </a:r>
          </a:p>
          <a:p>
            <a:r>
              <a:rPr lang="en-AU" sz="3200" dirty="0" smtClean="0"/>
              <a:t>Strategic support and development</a:t>
            </a:r>
          </a:p>
          <a:p>
            <a:pPr lvl="1"/>
            <a:r>
              <a:rPr lang="en-AU" dirty="0"/>
              <a:t>Peri-Urban Agriculture Literature </a:t>
            </a:r>
            <a:r>
              <a:rPr lang="en-AU" dirty="0" smtClean="0"/>
              <a:t>Review </a:t>
            </a:r>
            <a:r>
              <a:rPr lang="en-AU" dirty="0"/>
              <a:t>and Municipal Profile </a:t>
            </a:r>
            <a:endParaRPr lang="en-AU" dirty="0" smtClean="0"/>
          </a:p>
          <a:p>
            <a:pPr lvl="1"/>
            <a:r>
              <a:rPr lang="en-AU" dirty="0"/>
              <a:t>Rural Rates Review</a:t>
            </a:r>
          </a:p>
          <a:p>
            <a:pPr lvl="1"/>
            <a:r>
              <a:rPr lang="en-AU" dirty="0" smtClean="0"/>
              <a:t>Community Orchard</a:t>
            </a:r>
          </a:p>
          <a:p>
            <a:pPr lvl="1"/>
            <a:r>
              <a:rPr lang="en-AU" dirty="0" smtClean="0"/>
              <a:t>Farmers Market Feasibility Study</a:t>
            </a:r>
            <a:endParaRPr lang="en-AU" dirty="0"/>
          </a:p>
          <a:p>
            <a:pPr lvl="1"/>
            <a:r>
              <a:rPr lang="en-AU" dirty="0"/>
              <a:t>Land Capability Assessment</a:t>
            </a:r>
          </a:p>
          <a:p>
            <a:endParaRPr lang="en-AU" sz="2400" dirty="0"/>
          </a:p>
          <a:p>
            <a:endParaRPr lang="en-AU" dirty="0"/>
          </a:p>
        </p:txBody>
      </p:sp>
      <p:pic>
        <p:nvPicPr>
          <p:cNvPr id="5122" name="Picture 2" descr="K:\GOVERNANCE\ECO DEV\PROGRAMS\AGRI BUSINESS\Images\MerriangPark (S.Barrow)\P10506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942" y="764704"/>
            <a:ext cx="342212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8614"/>
            <a:ext cx="6768752" cy="922114"/>
          </a:xfrm>
        </p:spPr>
        <p:txBody>
          <a:bodyPr>
            <a:normAutofit fontScale="90000"/>
          </a:bodyPr>
          <a:lstStyle/>
          <a:p>
            <a:r>
              <a:rPr lang="en-AU" sz="3200" dirty="0">
                <a:solidFill>
                  <a:prstClr val="white"/>
                </a:solidFill>
              </a:rPr>
              <a:t>The Agribusiness Program </a:t>
            </a:r>
            <a:br>
              <a:rPr lang="en-AU" sz="3200" dirty="0">
                <a:solidFill>
                  <a:prstClr val="white"/>
                </a:solidFill>
              </a:rPr>
            </a:br>
            <a:r>
              <a:rPr lang="en-AU" sz="3200" dirty="0">
                <a:solidFill>
                  <a:prstClr val="white"/>
                </a:solidFill>
              </a:rPr>
              <a:t>– Agriculture on the edge</a:t>
            </a:r>
            <a:endParaRPr lang="en-AU" dirty="0"/>
          </a:p>
        </p:txBody>
      </p:sp>
      <p:sp>
        <p:nvSpPr>
          <p:cNvPr id="3" name="Content Placeholder 2"/>
          <p:cNvSpPr>
            <a:spLocks noGrp="1"/>
          </p:cNvSpPr>
          <p:nvPr>
            <p:ph idx="1"/>
          </p:nvPr>
        </p:nvSpPr>
        <p:spPr/>
        <p:txBody>
          <a:bodyPr/>
          <a:lstStyle/>
          <a:p>
            <a:r>
              <a:rPr lang="en-AU" dirty="0"/>
              <a:t>Peri-Urban Agriculture Literature review and Municipal Profile </a:t>
            </a:r>
            <a:endParaRPr lang="en-AU" dirty="0" smtClean="0"/>
          </a:p>
          <a:p>
            <a:pPr lvl="1"/>
            <a:r>
              <a:rPr lang="en-AU" dirty="0" smtClean="0"/>
              <a:t>Review of national and international best practice</a:t>
            </a:r>
          </a:p>
          <a:p>
            <a:pPr lvl="1"/>
            <a:r>
              <a:rPr lang="en-AU" dirty="0" smtClean="0"/>
              <a:t>Local context</a:t>
            </a:r>
          </a:p>
          <a:p>
            <a:pPr lvl="1"/>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140968"/>
            <a:ext cx="3561938" cy="35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848216"/>
            <a:ext cx="3998902" cy="269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581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8614"/>
            <a:ext cx="6768752" cy="922114"/>
          </a:xfrm>
        </p:spPr>
        <p:txBody>
          <a:bodyPr>
            <a:normAutofit fontScale="90000"/>
          </a:bodyPr>
          <a:lstStyle/>
          <a:p>
            <a:r>
              <a:rPr lang="en-AU" sz="3200" dirty="0">
                <a:solidFill>
                  <a:prstClr val="white"/>
                </a:solidFill>
              </a:rPr>
              <a:t>The Agribusiness Program </a:t>
            </a:r>
            <a:br>
              <a:rPr lang="en-AU" sz="3200" dirty="0">
                <a:solidFill>
                  <a:prstClr val="white"/>
                </a:solidFill>
              </a:rPr>
            </a:br>
            <a:r>
              <a:rPr lang="en-AU" sz="3200" dirty="0">
                <a:solidFill>
                  <a:prstClr val="white"/>
                </a:solidFill>
              </a:rPr>
              <a:t>– Agriculture on the edge</a:t>
            </a:r>
            <a:endParaRPr lang="en-AU" dirty="0"/>
          </a:p>
        </p:txBody>
      </p:sp>
      <p:sp>
        <p:nvSpPr>
          <p:cNvPr id="3" name="Content Placeholder 2"/>
          <p:cNvSpPr>
            <a:spLocks noGrp="1"/>
          </p:cNvSpPr>
          <p:nvPr>
            <p:ph idx="1"/>
          </p:nvPr>
        </p:nvSpPr>
        <p:spPr>
          <a:xfrm>
            <a:off x="457200" y="1600200"/>
            <a:ext cx="4690864" cy="4525963"/>
          </a:xfrm>
        </p:spPr>
        <p:txBody>
          <a:bodyPr>
            <a:normAutofit fontScale="92500"/>
          </a:bodyPr>
          <a:lstStyle/>
          <a:p>
            <a:r>
              <a:rPr lang="en-AU" dirty="0" smtClean="0"/>
              <a:t>Rural Rates Review</a:t>
            </a:r>
          </a:p>
          <a:p>
            <a:pPr lvl="1"/>
            <a:r>
              <a:rPr lang="en-AU" dirty="0" smtClean="0"/>
              <a:t>Targeted financial support to encourage commercial farming enterprise</a:t>
            </a:r>
          </a:p>
          <a:p>
            <a:pPr lvl="1"/>
            <a:r>
              <a:rPr lang="en-AU" dirty="0" smtClean="0"/>
              <a:t>Extended to farms within the Urban Growth Boundary</a:t>
            </a:r>
          </a:p>
          <a:p>
            <a:pPr lvl="1"/>
            <a:r>
              <a:rPr lang="en-AU" dirty="0" smtClean="0"/>
              <a:t>Opportunity to engage with the farming community</a:t>
            </a:r>
          </a:p>
          <a:p>
            <a:pPr marL="457200" lvl="1" indent="0">
              <a:buNone/>
            </a:pPr>
            <a:r>
              <a:rPr lang="en-AU" dirty="0" smtClean="0"/>
              <a:t> </a:t>
            </a:r>
            <a:endParaRPr lang="en-AU" dirty="0"/>
          </a:p>
        </p:txBody>
      </p:sp>
      <p:pic>
        <p:nvPicPr>
          <p:cNvPr id="3074" name="Picture 2" descr="K:\GOVERNANCE\ECO DEV\PROGRAMS\AGRI BUSINESS\Working\Images\MerriangPark (S.Barrow)\P1050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79" y="2204864"/>
            <a:ext cx="364840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482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8614"/>
            <a:ext cx="6768752" cy="922114"/>
          </a:xfrm>
        </p:spPr>
        <p:txBody>
          <a:bodyPr>
            <a:normAutofit fontScale="90000"/>
          </a:bodyPr>
          <a:lstStyle/>
          <a:p>
            <a:r>
              <a:rPr lang="en-AU" dirty="0"/>
              <a:t>The Agribusiness Program </a:t>
            </a:r>
            <a:br>
              <a:rPr lang="en-AU" dirty="0"/>
            </a:br>
            <a:r>
              <a:rPr lang="en-AU" dirty="0"/>
              <a:t>– Agriculture on the edge</a:t>
            </a:r>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2040" y="1268760"/>
            <a:ext cx="3994262" cy="54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196752"/>
            <a:ext cx="4049109"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591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um presentation 17Feb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8B7EE2A1E8B64898E47123DE83602F" ma:contentTypeVersion="10" ma:contentTypeDescription="Create a new document." ma:contentTypeScope="" ma:versionID="9b15d79b96d1b7b452aa23fc9f690e30">
  <xsd:schema xmlns:xsd="http://www.w3.org/2001/XMLSchema" xmlns:xs="http://www.w3.org/2001/XMLSchema" xmlns:p="http://schemas.microsoft.com/office/2006/metadata/properties" xmlns:ns1="http://schemas.microsoft.com/sharepoint/v3" xmlns:ns2="887282ec-0307-4a54-a2ab-555307735e27" xmlns:ns3="56bf48f9-bed7-4b5f-81bc-519c362bc0de" targetNamespace="http://schemas.microsoft.com/office/2006/metadata/properties" ma:root="true" ma:fieldsID="460524218b073ceafe09394d6f25a807" ns1:_="" ns2:_="" ns3:_="">
    <xsd:import namespace="http://schemas.microsoft.com/sharepoint/v3"/>
    <xsd:import namespace="887282ec-0307-4a54-a2ab-555307735e27"/>
    <xsd:import namespace="56bf48f9-bed7-4b5f-81bc-519c362bc0de"/>
    <xsd:element name="properties">
      <xsd:complexType>
        <xsd:sequence>
          <xsd:element name="documentManagement">
            <xsd:complexType>
              <xsd:all>
                <xsd:element ref="ns1:PublishingStartDate" minOccurs="0"/>
                <xsd:element ref="ns1:PublishingExpirationDate" minOccurs="0"/>
                <xsd:element ref="ns2:Image_x0020_category"/>
                <xsd:element ref="ns2:Image_x0020_type"/>
                <xsd:element ref="ns2:Image_x0020_configuration"/>
                <xsd:element ref="ns2:Image_x0020_file_x0020_typ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282ec-0307-4a54-a2ab-555307735e27" elementFormDefault="qualified">
    <xsd:import namespace="http://schemas.microsoft.com/office/2006/documentManagement/types"/>
    <xsd:import namespace="http://schemas.microsoft.com/office/infopath/2007/PartnerControls"/>
    <xsd:element name="Image_x0020_category" ma:index="10" ma:displayName="Image category" ma:list="{db7a74ef-0a75-40a5-9137-638e70447e56}" ma:internalName="Image_x0020_category" ma:readOnly="false" ma:showField="LinkTitleNoMenu">
      <xsd:simpleType>
        <xsd:restriction base="dms:Lookup"/>
      </xsd:simpleType>
    </xsd:element>
    <xsd:element name="Image_x0020_type" ma:index="11" ma:displayName="Image type" ma:list="{cad71062-663f-4287-ad67-8204c85d9a0f}" ma:internalName="Image_x0020_type" ma:readOnly="false" ma:showField="LinkTitleNoMenu">
      <xsd:simpleType>
        <xsd:restriction base="dms:Lookup"/>
      </xsd:simpleType>
    </xsd:element>
    <xsd:element name="Image_x0020_configuration" ma:index="12" ma:displayName="Image configuration" ma:default="Logo Primary - Full colour" ma:format="Dropdown" ma:internalName="Image_x0020_configuration">
      <xsd:simpleType>
        <xsd:restriction base="dms:Choice">
          <xsd:enumeration value="Advertisements"/>
          <xsd:enumeration value="Agendas"/>
          <xsd:enumeration value="Baseline alternate logo, black"/>
          <xsd:enumeration value="Baseline alternate logo, full colour"/>
          <xsd:enumeration value="Baseline alternate logo, reversed white"/>
          <xsd:enumeration value="Baseline background"/>
          <xsd:enumeration value="Baseline banner / footer"/>
          <xsd:enumeration value="Baseline brand guidelines"/>
          <xsd:enumeration value="Baseline certificate"/>
          <xsd:enumeration value="Baseline dropdown"/>
          <xsd:enumeration value="Baseline flyers"/>
          <xsd:enumeration value="Baseline font"/>
          <xsd:enumeration value="Baseline PowerPoint presentation"/>
          <xsd:enumeration value="Baseline primary logo, black"/>
          <xsd:enumeration value="Baseline primary logo, full colour"/>
          <xsd:enumeration value="Baseline primary logo, reversed white"/>
          <xsd:enumeration value="Board signs"/>
          <xsd:enumeration value="Brochures"/>
          <xsd:enumeration value="Certificates"/>
          <xsd:enumeration value="Circle element – configuration 1"/>
          <xsd:enumeration value="Circle element – configuration 2"/>
          <xsd:enumeration value="Circle element – configuration 3"/>
          <xsd:enumeration value="Circle element – configuration 4"/>
          <xsd:enumeration value="Epping Central brand guidelines"/>
          <xsd:enumeration value="Epping Central font"/>
          <xsd:enumeration value="Epping Central logos"/>
          <xsd:enumeration value="Fact Sheets"/>
          <xsd:enumeration value="FYB background"/>
          <xsd:enumeration value="FYB fact sheets"/>
          <xsd:enumeration value="FYB flyers"/>
          <xsd:enumeration value="FYB font"/>
          <xsd:enumeration value="FYB icon"/>
          <xsd:enumeration value="Flyers"/>
          <xsd:enumeration value="Forms"/>
          <xsd:enumeration value="GFGC brand guidelines"/>
          <xsd:enumeration value="GFGC font"/>
          <xsd:enumeration value="GFGC frog, full colour"/>
          <xsd:enumeration value="GFGC frog, two colour"/>
          <xsd:enumeration value="GFGC frog, outline"/>
          <xsd:enumeration value="GFGC logo, full colour"/>
          <xsd:enumeration value="GFGC logo, two colour"/>
          <xsd:enumeration value="GFGC logo, black"/>
          <xsd:enumeration value="GFGC logo, reversed white"/>
          <xsd:enumeration value="GFGC logo, text only"/>
          <xsd:enumeration value="GFGC restaurant logo, brown"/>
          <xsd:enumeration value="GFGC restaurant logo, white"/>
          <xsd:enumeration value="Icon - BBQ"/>
          <xsd:enumeration value="Icon - Bicycles"/>
          <xsd:enumeration value="Icon - Cars &amp; Parking"/>
          <xsd:enumeration value="Icon - Dogs"/>
          <xsd:enumeration value="Icon - Open flames"/>
          <xsd:enumeration value="Icon - Picnic"/>
          <xsd:enumeration value="Icon - Playground"/>
          <xsd:enumeration value="Icon - Toilets"/>
          <xsd:enumeration value="Icon - Walking trail"/>
          <xsd:enumeration value="Icon - Wheelchair access"/>
          <xsd:enumeration value="Invitations"/>
          <xsd:enumeration value="Language bar - Horizontal Black"/>
          <xsd:enumeration value="Language bar - Horizontal Blue 2995"/>
          <xsd:enumeration value="Language bar - Horizontal Reversed white"/>
          <xsd:enumeration value="Language bar - Stacked Black"/>
          <xsd:enumeration value="Language bar - Stacked Blue 2995"/>
          <xsd:enumeration value="Language bar - Stacked Reversed white"/>
          <xsd:enumeration value="Language bar - Vertical Black"/>
          <xsd:enumeration value="Language bar - Vertical Blue 2995"/>
          <xsd:enumeration value="Language bar - Vertical Reversed white"/>
          <xsd:enumeration value="Letters"/>
          <xsd:enumeration value="Logo Alternate - Full colour"/>
          <xsd:enumeration value="Logo Alternate - Black"/>
          <xsd:enumeration value="Logo Alternate - Blue 541"/>
          <xsd:enumeration value="Logo Alternate - Reversed white"/>
          <xsd:enumeration value="Logo Alternate - Semi-reversed"/>
          <xsd:enumeration value="Logo Primary - Full colour"/>
          <xsd:enumeration value="Logo Primary - Black"/>
          <xsd:enumeration value="Logo Primary - Blue 541"/>
          <xsd:enumeration value="Logo Primary - Reversed white"/>
          <xsd:enumeration value="Logo Primary - Semi-reversed"/>
          <xsd:enumeration value="Media releases"/>
          <xsd:enumeration value="Minutes"/>
          <xsd:enumeration value="MPL alternate logo, full colour"/>
          <xsd:enumeration value="MPL alternate logo, reversed white"/>
          <xsd:enumeration value="MPL brand guidelines"/>
          <xsd:enumeration value="MPL facility icons"/>
          <xsd:enumeration value="MPL primary logo, full colour"/>
          <xsd:enumeration value="MPL primary logo, reversed white"/>
          <xsd:enumeration value="Newsletters"/>
          <xsd:enumeration value="Plan"/>
          <xsd:enumeration value="Policies"/>
          <xsd:enumeration value="Posters"/>
          <xsd:enumeration value="PowerPoint presentations"/>
          <xsd:enumeration value="PRACC brand guidelines"/>
          <xsd:enumeration value="PRACC logo, full colour"/>
          <xsd:enumeration value="PRACC logo, reversed white"/>
          <xsd:enumeration value="Publication documents"/>
          <xsd:enumeration value="Reports"/>
          <xsd:enumeration value="Signage - Parks &amp; Open Space"/>
          <xsd:enumeration value="Signage - Building"/>
          <xsd:enumeration value="Signage - Suburb"/>
          <xsd:enumeration value="Signage - Street"/>
          <xsd:enumeration value="Signage - Department"/>
          <xsd:enumeration value="Signage - Wayfinding"/>
          <xsd:enumeration value="Signage - Project boards"/>
          <xsd:enumeration value="Signage - Gateway"/>
          <xsd:enumeration value="Signage - Precinct"/>
          <xsd:enumeration value="Stationery"/>
          <xsd:enumeration value="Strategies"/>
          <xsd:enumeration value="Surveys"/>
          <xsd:enumeration value="TRAC brand guidelines"/>
          <xsd:enumeration value="TRAC primary logo, full colour"/>
          <xsd:enumeration value="TRAC primary logo, blue mono"/>
          <xsd:enumeration value="TRAC primary logo, reversed white"/>
          <xsd:enumeration value="TRAC alternate logo, Full colour"/>
          <xsd:enumeration value="I love TRAC logo, horizontal"/>
          <xsd:enumeration value="I love TRAC logo, stacked"/>
          <xsd:enumeration value="TRAC facility logos"/>
          <xsd:enumeration value="TRAC logo, text only"/>
          <xsd:enumeration value="TRAC icon"/>
          <xsd:enumeration value="TRAC font"/>
          <xsd:enumeration value="WSC brand guidelines"/>
          <xsd:enumeration value="WSC primary logo, full colour"/>
          <xsd:enumeration value="WSC primary logo, reversed white"/>
          <xsd:enumeration value="WSC alternate logo, full colour"/>
          <xsd:enumeration value="WSC alternate logo, reversed white"/>
          <xsd:enumeration value="WSC facility icons"/>
        </xsd:restriction>
      </xsd:simpleType>
    </xsd:element>
    <xsd:element name="Image_x0020_file_x0020_type" ma:index="13" nillable="true" ma:displayName="Image file type" ma:default="JPG" ma:format="Dropdown" ma:internalName="Image_x0020_file_x0020_type">
      <xsd:simpleType>
        <xsd:restriction base="dms:Choice">
          <xsd:enumeration value="AI"/>
          <xsd:enumeration value="DOC"/>
          <xsd:enumeration value="EPS"/>
          <xsd:enumeration value="INDD"/>
          <xsd:enumeration value="JPG"/>
          <xsd:enumeration value="OTF"/>
          <xsd:enumeration value="PDF"/>
          <xsd:enumeration value="PPT"/>
          <xsd:enumeration value="PSD"/>
          <xsd:enumeration value="PUB"/>
          <xsd:enumeration value="TTF"/>
          <xsd:enumeration value="ZIP"/>
        </xsd:restriction>
      </xsd:simpleType>
    </xsd:element>
  </xsd:schema>
  <xsd:schema xmlns:xsd="http://www.w3.org/2001/XMLSchema" xmlns:xs="http://www.w3.org/2001/XMLSchema" xmlns:dms="http://schemas.microsoft.com/office/2006/documentManagement/types" xmlns:pc="http://schemas.microsoft.com/office/infopath/2007/PartnerControls" targetNamespace="56bf48f9-bed7-4b5f-81bc-519c362bc0de"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ge_x0020_type xmlns="887282ec-0307-4a54-a2ab-555307735e27">4</Image_x0020_type>
    <Image_x0020_configuration xmlns="887282ec-0307-4a54-a2ab-555307735e27">PowerPoint presentations</Image_x0020_configuration>
    <Image_x0020_category xmlns="887282ec-0307-4a54-a2ab-555307735e27">2</Image_x0020_category>
    <Image_x0020_file_x0020_type xmlns="887282ec-0307-4a54-a2ab-555307735e27">PPT</Image_x0020_file_x0020_type>
    <PublishingExpirationDate xmlns="http://schemas.microsoft.com/sharepoint/v3" xsi:nil="true"/>
    <PublishingStartDate xmlns="http://schemas.microsoft.com/sharepoint/v3" xsi:nil="true"/>
    <_dlc_DocId xmlns="56bf48f9-bed7-4b5f-81bc-519c362bc0de">YDQ2XRESEF5J-382-651</_dlc_DocId>
    <_dlc_DocIdUrl xmlns="56bf48f9-bed7-4b5f-81bc-519c362bc0de">
      <Url>http://wired2/resources/branding/_layouts/DocIdRedir.aspx?ID=YDQ2XRESEF5J-382-651</Url>
      <Description>YDQ2XRESEF5J-382-651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BCEB24-FFD0-4E40-8D1B-93BC26DAA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7282ec-0307-4a54-a2ab-555307735e27"/>
    <ds:schemaRef ds:uri="56bf48f9-bed7-4b5f-81bc-519c362bc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6A750-67BD-4B65-841E-CB2BE766A23D}">
  <ds:schemaRefs>
    <ds:schemaRef ds:uri="http://purl.org/dc/dcmitype/"/>
    <ds:schemaRef ds:uri="http://schemas.microsoft.com/office/infopath/2007/PartnerControls"/>
    <ds:schemaRef ds:uri="http://schemas.microsoft.com/sharepoint/v3"/>
    <ds:schemaRef ds:uri="http://purl.org/dc/elements/1.1/"/>
    <ds:schemaRef ds:uri="http://schemas.openxmlformats.org/package/2006/metadata/core-properties"/>
    <ds:schemaRef ds:uri="http://schemas.microsoft.com/office/2006/metadata/properties"/>
    <ds:schemaRef ds:uri="http://purl.org/dc/terms/"/>
    <ds:schemaRef ds:uri="http://schemas.microsoft.com/office/2006/documentManagement/types"/>
    <ds:schemaRef ds:uri="56bf48f9-bed7-4b5f-81bc-519c362bc0de"/>
    <ds:schemaRef ds:uri="887282ec-0307-4a54-a2ab-555307735e27"/>
    <ds:schemaRef ds:uri="http://www.w3.org/XML/1998/namespace"/>
  </ds:schemaRefs>
</ds:datastoreItem>
</file>

<file path=customXml/itemProps3.xml><?xml version="1.0" encoding="utf-8"?>
<ds:datastoreItem xmlns:ds="http://schemas.openxmlformats.org/officeDocument/2006/customXml" ds:itemID="{F915EEDE-CE92-4E7D-AED1-16C35452C395}">
  <ds:schemaRefs>
    <ds:schemaRef ds:uri="http://schemas.microsoft.com/sharepoint/events"/>
  </ds:schemaRefs>
</ds:datastoreItem>
</file>

<file path=customXml/itemProps4.xml><?xml version="1.0" encoding="utf-8"?>
<ds:datastoreItem xmlns:ds="http://schemas.openxmlformats.org/officeDocument/2006/customXml" ds:itemID="{0FC4036A-7446-4CF8-B6A5-63A1A26493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Forum presentation 17Feb2015</Template>
  <TotalTime>694</TotalTime>
  <Words>1761</Words>
  <Application>Microsoft Office PowerPoint</Application>
  <PresentationFormat>On-screen Show (4:3)</PresentationFormat>
  <Paragraphs>141</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Forum presentation 17Feb2015</vt:lpstr>
      <vt:lpstr>Food at a Local Level</vt:lpstr>
      <vt:lpstr>The City of Whittlesea</vt:lpstr>
      <vt:lpstr>The Green Wedges</vt:lpstr>
      <vt:lpstr>Council Food focused projects</vt:lpstr>
      <vt:lpstr>The Agribusiness Program  – Agriculture on the edge</vt:lpstr>
      <vt:lpstr>The Agribusiness Program  – Agriculture on the edge</vt:lpstr>
      <vt:lpstr>The Agribusiness Program  – Agriculture on the edge</vt:lpstr>
      <vt:lpstr>The Agribusiness Program  – Agriculture on the edge</vt:lpstr>
      <vt:lpstr>The Agribusiness Program  – Agriculture on the edge</vt:lpstr>
      <vt:lpstr>Farmers Market Feasibility Study</vt:lpstr>
      <vt:lpstr>The Agribusiness Program  – Agriculture on the edge</vt:lpstr>
      <vt:lpstr>The Agribusiness Program  – Agriculture on the edge</vt:lpstr>
      <vt:lpstr>The Agribusiness Program  – Agriculture on the edge</vt:lpstr>
    </vt:vector>
  </TitlesOfParts>
  <Company>City of Whittlesea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Orchard at Growling Frog Golf Course</dc:title>
  <dc:creator>Annemaree Docking</dc:creator>
  <cp:lastModifiedBy>User</cp:lastModifiedBy>
  <cp:revision>65</cp:revision>
  <cp:lastPrinted>2015-08-26T07:17:11Z</cp:lastPrinted>
  <dcterms:created xsi:type="dcterms:W3CDTF">2015-08-26T01:41:45Z</dcterms:created>
  <dcterms:modified xsi:type="dcterms:W3CDTF">2016-08-07T20:47:46Z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0x010100A58B7EE2A1E8B64898E47123DE83602F</vt:lpwstr>
  </property>
  <property fmtid="{D5CDD505-2E9C-101B-9397-08002B2CF9AE}" pid="3" name="_dlc_DocIdItemGuid">
    <vt:lpwstr>cf683841-634e-40e8-8c4e-57b8ade4a767</vt:lpwstr>
  </property>
</Properties>
</file>