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.jpeg" ContentType="image/jpeg"/>
  <Override PartName="/ppt/notesSlides/notesSlide5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ECCC"/>
          </a:solidFill>
        </a:fill>
      </a:tcStyle>
    </a:wholeTbl>
    <a:band2H>
      <a:tcTxStyle b="def" i="def"/>
      <a:tcStyle>
        <a:tcBdr/>
        <a:fill>
          <a:solidFill>
            <a:srgbClr val="EFF6E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CB38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CB38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CB38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E1D4"/>
          </a:solidFill>
        </a:fill>
      </a:tcStyle>
    </a:wholeTbl>
    <a:band2H>
      <a:tcTxStyle b="def" i="def"/>
      <a:tcStyle>
        <a:tcBdr/>
        <a:fill>
          <a:solidFill>
            <a:srgbClr val="E7F0EB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7A76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7A76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7A76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E9FD"/>
          </a:solidFill>
        </a:fill>
      </a:tcStyle>
    </a:wholeTbl>
    <a:band2H>
      <a:tcTxStyle b="def" i="def"/>
      <a:tcStyle>
        <a:tcBdr/>
        <a:fill>
          <a:solidFill>
            <a:srgbClr val="E8F4FE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1C3F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1C3F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1C3F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CB38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CB38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4" name="Shape 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9" name="Shape 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Hi, I’m Katie Finlay and I’m here today to tell you about the MALPN, a network of farmers and producers in the Mount Alexander Shire, which is about half an hour down the road from here around Castlemaine.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0" name="Shape 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Had a lot of discussion about what “sustainable local food system” means, and came up with this purpose, and an 8 point VALUES statement as well.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That took about 6 months.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6" name="Shape 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Pretty much anyone….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1" name="Shape 10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THE LAUNCH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We decided that our first activity would be to take the Local Produce Guide – which was out of date – online. We collaborated with the OFN, raised some money from a range of sources to list all our producers on the OFN. One of our collaboration partners was Castlemaine Farmers Market.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LAUNCH the network inviting everyone to an event to see how the OFN works, and hear about the possibilities for their businesses.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It was a great event, lots of excitement, quite a lot of producers turned up.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6" name="Shape 10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Well, nothing! It’s stalled, for two main reasons: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marL="228600" indent="-228600" defTabSz="914400">
              <a:lnSpc>
                <a:spcPct val="100000"/>
              </a:lnSpc>
              <a:buSzPct val="100000"/>
              <a:buAutoNum type="arabicPeriod" startAt="1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No champion - Lack of capacity in MALPN committee and on the Farmers Market committee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marL="228600" indent="-228600" defTabSz="914400">
              <a:lnSpc>
                <a:spcPct val="100000"/>
              </a:lnSpc>
              <a:buSzPct val="100000"/>
              <a:buAutoNum type="arabicPeriod" startAt="1"/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The FM committee is willing and keen, but it’s just a bit outside the farmers market “normal business”. Not much, but enough to need dedicated resourcing.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2. We haven’t made the farmers a good enough offer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marL="228600" indent="-228600" defTabSz="914400">
              <a:lnSpc>
                <a:spcPct val="100000"/>
              </a:lnSpc>
              <a:buSzPct val="100000"/>
              <a:buAutoNum type="arabicPeriod" startAt="1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Farmers, on the whole, are good at growing stuff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marL="228600" indent="-228600" defTabSz="914400">
              <a:lnSpc>
                <a:spcPct val="100000"/>
              </a:lnSpc>
              <a:buSzPct val="100000"/>
              <a:buAutoNum type="arabicPeriod" startAt="1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Most of them have also got their marketing sorted. (Not necessarily happy with it and probably complain constantly about it – price takers, commissions, bureaucracy)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marL="228600" indent="-228600" defTabSz="914400">
              <a:lnSpc>
                <a:spcPct val="100000"/>
              </a:lnSpc>
              <a:buSzPct val="100000"/>
              <a:buAutoNum type="arabicPeriod" startAt="1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To get farmers to try a new system, it has to be </a:t>
            </a:r>
            <a:r>
              <a:rPr b="1" sz="1200">
                <a:latin typeface="Calibri"/>
                <a:ea typeface="Calibri"/>
                <a:cs typeface="Calibri"/>
                <a:sym typeface="Calibri"/>
              </a:rPr>
              <a:t>substantially better than their existing arrangements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. Think about this from their point of view: even if their current arrangement isn’t ideal, at least it’s familiar. Farmers are almost universally underpaid, overworked and as a population they’re ageing, and sometimes even reading an email about an exciting new opportunity is beyond them.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marL="228600" indent="-228600" defTabSz="914400">
              <a:lnSpc>
                <a:spcPct val="100000"/>
              </a:lnSpc>
              <a:buSzPct val="100000"/>
              <a:buAutoNum type="arabicPeriod" startAt="1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A new offer needs to involve </a:t>
            </a:r>
            <a:r>
              <a:rPr b="1" sz="1200">
                <a:latin typeface="Calibri"/>
                <a:ea typeface="Calibri"/>
                <a:cs typeface="Calibri"/>
                <a:sym typeface="Calibri"/>
              </a:rPr>
              <a:t>more money going direct to the farmer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(or at least not less money) for </a:t>
            </a:r>
            <a:r>
              <a:rPr b="1" sz="1200">
                <a:latin typeface="Calibri"/>
                <a:ea typeface="Calibri"/>
                <a:cs typeface="Calibri"/>
                <a:sym typeface="Calibri"/>
              </a:rPr>
              <a:t>less hassle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 (or at least no more hassle) – as a farmer, I feel like this is the big elephant in the room with some of the models that have been talked about, but not all of them.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Anthony nailed this problem in his presentation yesterday when he pointed out that the business model of “buy high, sell low”  - or in other words trying to </a:t>
            </a:r>
            <a:r>
              <a:rPr b="1" sz="1200">
                <a:latin typeface="Calibri"/>
                <a:ea typeface="Calibri"/>
                <a:cs typeface="Calibri"/>
                <a:sym typeface="Calibri"/>
              </a:rPr>
              <a:t>increase access to affordable food to consumers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sz="1200">
                <a:latin typeface="Calibri"/>
                <a:ea typeface="Calibri"/>
                <a:cs typeface="Calibri"/>
                <a:sym typeface="Calibri"/>
              </a:rPr>
              <a:t>at the same time increase the return to farmers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- that’s a big problem to solve.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However I think MALPN is a really good demonstration of “low-hanging fruit” in this space, and what I mean by that is that this is a project that just needs some money thrown at it to start shifting towards being able to achieve some of the objectives of a food hub.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marL="171450" indent="-171450" defTabSz="914400">
              <a:lnSpc>
                <a:spcPct val="100000"/>
              </a:lnSpc>
              <a:buSzPct val="100000"/>
              <a:buFont typeface="Arial"/>
              <a:buChar char="•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The farmers market is willing to help its producers learn how to use the OFN to increase the value of the offering to the farmers, and to their customers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marL="171450" indent="-171450" defTabSz="914400">
              <a:lnSpc>
                <a:spcPct val="100000"/>
              </a:lnSpc>
              <a:buSzPct val="100000"/>
              <a:buFont typeface="Arial"/>
              <a:buChar char="•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They’ve surveyed their farmers, and more than 60% of them think it would be valuable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marL="171450" indent="-171450" defTabSz="914400">
              <a:lnSpc>
                <a:spcPct val="100000"/>
              </a:lnSpc>
              <a:buSzPct val="100000"/>
              <a:buFont typeface="Arial"/>
              <a:buChar char="•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The FM has done some training with the OFN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marL="171450" indent="-171450" defTabSz="914400">
              <a:lnSpc>
                <a:spcPct val="100000"/>
              </a:lnSpc>
              <a:buSzPct val="100000"/>
              <a:buFont typeface="Arial"/>
              <a:buChar char="•"/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And without extra funding, they don’t have the capacity to take it any further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Anthony also said “start with what you’ve got”, and what we’ve got in Australia at the moment that’s working well is farmers markets. That’s means they’re a great place to start looking for where the farmers already are – farmers markets, which have done a fantastic job of making farmers a better offer than they previously had (disclaimer: I’m on the board of Melbourne Farmers Markets)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So I guess that’s my message today – I think we should heed Anthony’s warning, don’t try to reinvent the wheel. I would suggest that if you’re thinking of starting a food hub, then as a first point talk to your local farmers market – or if you don’t already have one, start one because it’s a proven way of getting farmers on board.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0" name="Shape 10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1" name="Shape 11"/>
          <p:cNvSpPr/>
          <p:nvPr>
            <p:ph type="title"/>
          </p:nvPr>
        </p:nvSpPr>
        <p:spPr>
          <a:xfrm>
            <a:off x="1097280" y="0"/>
            <a:ext cx="10058401" cy="4325112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50" sz="80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1100050" y="4455619"/>
            <a:ext cx="10058401" cy="240238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cap="all" spc="200" sz="2400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200" sz="2400">
                <a:solidFill>
                  <a:srgbClr val="455F51"/>
                </a:solidFill>
              </a:rPr>
              <a:t>Click to edit Master subtitle style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4" name="Shape 14"/>
          <p:cNvSpPr/>
          <p:nvPr/>
        </p:nvSpPr>
        <p:spPr>
          <a:xfrm>
            <a:off x="1207657" y="4343400"/>
            <a:ext cx="9875521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50" sz="4800">
                <a:solidFill>
                  <a:srgbClr val="404040"/>
                </a:solidFill>
              </a:rPr>
              <a:t>Click to edit Master title style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Click to edit Master text styles</a:t>
            </a:r>
            <a:endParaRPr sz="2000">
              <a:solidFill>
                <a:srgbClr val="40404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Second level</a:t>
            </a:r>
            <a:endParaRPr sz="2000">
              <a:solidFill>
                <a:srgbClr val="40404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Third level</a:t>
            </a:r>
            <a:endParaRPr sz="2000">
              <a:solidFill>
                <a:srgbClr val="40404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Fourth level</a:t>
            </a:r>
            <a:endParaRPr sz="2000">
              <a:solidFill>
                <a:srgbClr val="40404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Fifth level</a:t>
            </a:r>
          </a:p>
        </p:txBody>
      </p:sp>
      <p:sp>
        <p:nvSpPr>
          <p:cNvPr id="56" name="Shape 5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9" name="Shape 59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0" name="Shape 60"/>
          <p:cNvSpPr/>
          <p:nvPr>
            <p:ph type="title"/>
          </p:nvPr>
        </p:nvSpPr>
        <p:spPr>
          <a:xfrm>
            <a:off x="8724900" y="0"/>
            <a:ext cx="2628900" cy="61722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50" sz="4800">
                <a:solidFill>
                  <a:srgbClr val="404040"/>
                </a:solidFill>
              </a:rPr>
              <a:t>Click to edit Master title style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838200" y="414777"/>
            <a:ext cx="7734300" cy="644322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Click to edit Master text styles</a:t>
            </a:r>
            <a:endParaRPr sz="2000">
              <a:solidFill>
                <a:srgbClr val="40404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Second level</a:t>
            </a:r>
            <a:endParaRPr sz="2000">
              <a:solidFill>
                <a:srgbClr val="40404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Third level</a:t>
            </a:r>
            <a:endParaRPr sz="2000">
              <a:solidFill>
                <a:srgbClr val="40404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Fourth level</a:t>
            </a:r>
            <a:endParaRPr sz="2000">
              <a:solidFill>
                <a:srgbClr val="40404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Fifth level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50" sz="4800">
                <a:solidFill>
                  <a:srgbClr val="404040"/>
                </a:solidFill>
              </a:rPr>
              <a:t>Click to edit Master title style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Click to edit Master text styles</a:t>
            </a:r>
            <a:endParaRPr sz="2000">
              <a:solidFill>
                <a:srgbClr val="40404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Second level</a:t>
            </a:r>
            <a:endParaRPr sz="2000">
              <a:solidFill>
                <a:srgbClr val="40404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Third level</a:t>
            </a:r>
            <a:endParaRPr sz="2000">
              <a:solidFill>
                <a:srgbClr val="40404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Fourth level</a:t>
            </a:r>
            <a:endParaRPr sz="2000">
              <a:solidFill>
                <a:srgbClr val="40404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Fifth level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1" name="Shape 21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1097280" y="0"/>
            <a:ext cx="10058401" cy="4325112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50" sz="80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1097280" y="4453128"/>
            <a:ext cx="10058401" cy="240487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cap="all" spc="200" sz="2400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200" sz="2400">
                <a:solidFill>
                  <a:srgbClr val="455F51"/>
                </a:solidFill>
              </a:rPr>
              <a:t>Click to edit Master text styles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5" name="Shape 25"/>
          <p:cNvSpPr/>
          <p:nvPr/>
        </p:nvSpPr>
        <p:spPr>
          <a:xfrm>
            <a:off x="1207657" y="4343400"/>
            <a:ext cx="9875521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50" sz="4800">
                <a:solidFill>
                  <a:srgbClr val="404040"/>
                </a:solidFill>
              </a:rPr>
              <a:t>Click to edit Master title style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xfrm>
            <a:off x="1097278" y="1845734"/>
            <a:ext cx="4937761" cy="501226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Click to edit Master text styles</a:t>
            </a:r>
            <a:endParaRPr sz="2000">
              <a:solidFill>
                <a:srgbClr val="40404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Second level</a:t>
            </a:r>
            <a:endParaRPr sz="2000">
              <a:solidFill>
                <a:srgbClr val="40404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Third level</a:t>
            </a:r>
            <a:endParaRPr sz="2000">
              <a:solidFill>
                <a:srgbClr val="40404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Fourth level</a:t>
            </a:r>
            <a:endParaRPr sz="2000">
              <a:solidFill>
                <a:srgbClr val="40404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Fifth level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50" sz="4800">
                <a:solidFill>
                  <a:srgbClr val="404040"/>
                </a:solidFill>
              </a:rPr>
              <a:t>Click to edit Master title style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1097280" y="1737360"/>
            <a:ext cx="4937760" cy="953667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ClrTx/>
              <a:buSzTx/>
              <a:buFontTx/>
              <a:buNone/>
              <a:defRPr cap="all">
                <a:solidFill>
                  <a:srgbClr val="455F51"/>
                </a:solidFill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455F51"/>
                </a:solidFill>
              </a:rPr>
              <a:t>Click to edit Master text styles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50" sz="4800">
                <a:solidFill>
                  <a:srgbClr val="404040"/>
                </a:solidFill>
              </a:rPr>
              <a:t>Click to edit Master title style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9" name="Shape 39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5" y="0"/>
            <a:ext cx="4050793" cy="68580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3" name="Shape 43"/>
          <p:cNvSpPr/>
          <p:nvPr/>
        </p:nvSpPr>
        <p:spPr>
          <a:xfrm>
            <a:off x="4040070" y="0"/>
            <a:ext cx="64009" cy="6858000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4" name="Shape 44"/>
          <p:cNvSpPr/>
          <p:nvPr>
            <p:ph type="title"/>
          </p:nvPr>
        </p:nvSpPr>
        <p:spPr>
          <a:xfrm>
            <a:off x="457200" y="0"/>
            <a:ext cx="3200400" cy="288036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50" sz="36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4800600" y="731519"/>
            <a:ext cx="6492241" cy="612648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Click to edit Master text styles</a:t>
            </a:r>
            <a:endParaRPr sz="2000">
              <a:solidFill>
                <a:srgbClr val="40404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Second level</a:t>
            </a:r>
            <a:endParaRPr sz="2000">
              <a:solidFill>
                <a:srgbClr val="40404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Third level</a:t>
            </a:r>
            <a:endParaRPr sz="2000">
              <a:solidFill>
                <a:srgbClr val="40404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Fourth level</a:t>
            </a:r>
            <a:endParaRPr sz="2000">
              <a:solidFill>
                <a:srgbClr val="40404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Fifth level</a:t>
            </a:r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5F51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9" name="Shape 49"/>
          <p:cNvSpPr/>
          <p:nvPr/>
        </p:nvSpPr>
        <p:spPr>
          <a:xfrm>
            <a:off x="14" y="4915075"/>
            <a:ext cx="12188826" cy="64009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0" name="Shape 50"/>
          <p:cNvSpPr/>
          <p:nvPr>
            <p:ph type="title"/>
          </p:nvPr>
        </p:nvSpPr>
        <p:spPr>
          <a:xfrm>
            <a:off x="1097280" y="3360420"/>
            <a:ext cx="10113265" cy="25374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50" sz="36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1097280" y="5907023"/>
            <a:ext cx="10113265" cy="95097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52" name="Shape 5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" name="Shape 3"/>
          <p:cNvSpPr/>
          <p:nvPr/>
        </p:nvSpPr>
        <p:spPr>
          <a:xfrm>
            <a:off x="-1" y="6334316"/>
            <a:ext cx="12192003" cy="65999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" name="Shape 4"/>
          <p:cNvSpPr/>
          <p:nvPr/>
        </p:nvSpPr>
        <p:spPr>
          <a:xfrm>
            <a:off x="1193532" y="1737845"/>
            <a:ext cx="9966961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1097280" y="0"/>
            <a:ext cx="10058401" cy="173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50" sz="4800">
                <a:solidFill>
                  <a:srgbClr val="404040"/>
                </a:solidFill>
              </a:rPr>
              <a:t>Click to edit Master title style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097280" y="1845734"/>
            <a:ext cx="10058401" cy="5012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Click to edit Master text styles</a:t>
            </a:r>
            <a:endParaRPr sz="2000">
              <a:solidFill>
                <a:srgbClr val="40404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Second level</a:t>
            </a:r>
            <a:endParaRPr sz="2000">
              <a:solidFill>
                <a:srgbClr val="40404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Third level</a:t>
            </a:r>
            <a:endParaRPr sz="2000">
              <a:solidFill>
                <a:srgbClr val="40404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Fourth level</a:t>
            </a:r>
            <a:endParaRPr sz="2000">
              <a:solidFill>
                <a:srgbClr val="40404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Fifth level</a:t>
            </a:r>
          </a:p>
        </p:txBody>
      </p:sp>
      <p:sp>
        <p:nvSpPr>
          <p:cNvPr id="7" name="Shape 7"/>
          <p:cNvSpPr/>
          <p:nvPr>
            <p:ph type="sldNum" sz="quarter" idx="2"/>
          </p:nvPr>
        </p:nvSpPr>
        <p:spPr>
          <a:xfrm>
            <a:off x="9900457" y="6526777"/>
            <a:ext cx="1312026" cy="2311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>
        <a:lnSpc>
          <a:spcPct val="85000"/>
        </a:lnSpc>
        <a:defRPr spc="-50" sz="4800">
          <a:solidFill>
            <a:srgbClr val="404040"/>
          </a:solidFill>
          <a:latin typeface="Calibri Light"/>
          <a:ea typeface="Calibri Light"/>
          <a:cs typeface="Calibri Light"/>
          <a:sym typeface="Calibri Light"/>
        </a:defRPr>
      </a:lvl1pPr>
      <a:lvl2pPr>
        <a:lnSpc>
          <a:spcPct val="85000"/>
        </a:lnSpc>
        <a:defRPr spc="-50" sz="4800">
          <a:solidFill>
            <a:srgbClr val="404040"/>
          </a:solidFill>
          <a:latin typeface="Calibri Light"/>
          <a:ea typeface="Calibri Light"/>
          <a:cs typeface="Calibri Light"/>
          <a:sym typeface="Calibri Light"/>
        </a:defRPr>
      </a:lvl2pPr>
      <a:lvl3pPr>
        <a:lnSpc>
          <a:spcPct val="85000"/>
        </a:lnSpc>
        <a:defRPr spc="-50" sz="4800">
          <a:solidFill>
            <a:srgbClr val="404040"/>
          </a:solidFill>
          <a:latin typeface="Calibri Light"/>
          <a:ea typeface="Calibri Light"/>
          <a:cs typeface="Calibri Light"/>
          <a:sym typeface="Calibri Light"/>
        </a:defRPr>
      </a:lvl3pPr>
      <a:lvl4pPr>
        <a:lnSpc>
          <a:spcPct val="85000"/>
        </a:lnSpc>
        <a:defRPr spc="-50" sz="4800">
          <a:solidFill>
            <a:srgbClr val="404040"/>
          </a:solidFill>
          <a:latin typeface="Calibri Light"/>
          <a:ea typeface="Calibri Light"/>
          <a:cs typeface="Calibri Light"/>
          <a:sym typeface="Calibri Light"/>
        </a:defRPr>
      </a:lvl4pPr>
      <a:lvl5pPr>
        <a:lnSpc>
          <a:spcPct val="85000"/>
        </a:lnSpc>
        <a:defRPr spc="-50" sz="4800">
          <a:solidFill>
            <a:srgbClr val="404040"/>
          </a:solidFill>
          <a:latin typeface="Calibri Light"/>
          <a:ea typeface="Calibri Light"/>
          <a:cs typeface="Calibri Light"/>
          <a:sym typeface="Calibri Light"/>
        </a:defRPr>
      </a:lvl5pPr>
      <a:lvl6pPr>
        <a:lnSpc>
          <a:spcPct val="85000"/>
        </a:lnSpc>
        <a:defRPr spc="-50" sz="4800">
          <a:solidFill>
            <a:srgbClr val="404040"/>
          </a:solidFill>
          <a:latin typeface="Calibri Light"/>
          <a:ea typeface="Calibri Light"/>
          <a:cs typeface="Calibri Light"/>
          <a:sym typeface="Calibri Light"/>
        </a:defRPr>
      </a:lvl6pPr>
      <a:lvl7pPr>
        <a:lnSpc>
          <a:spcPct val="85000"/>
        </a:lnSpc>
        <a:defRPr spc="-50" sz="4800">
          <a:solidFill>
            <a:srgbClr val="404040"/>
          </a:solidFill>
          <a:latin typeface="Calibri Light"/>
          <a:ea typeface="Calibri Light"/>
          <a:cs typeface="Calibri Light"/>
          <a:sym typeface="Calibri Light"/>
        </a:defRPr>
      </a:lvl7pPr>
      <a:lvl8pPr>
        <a:lnSpc>
          <a:spcPct val="85000"/>
        </a:lnSpc>
        <a:defRPr spc="-50" sz="4800">
          <a:solidFill>
            <a:srgbClr val="404040"/>
          </a:solidFill>
          <a:latin typeface="Calibri Light"/>
          <a:ea typeface="Calibri Light"/>
          <a:cs typeface="Calibri Light"/>
          <a:sym typeface="Calibri Light"/>
        </a:defRPr>
      </a:lvl8pPr>
      <a:lvl9pPr>
        <a:lnSpc>
          <a:spcPct val="85000"/>
        </a:lnSpc>
        <a:defRPr spc="-50" sz="4800">
          <a:solidFill>
            <a:srgbClr val="404040"/>
          </a:solidFill>
          <a:latin typeface="Calibri Light"/>
          <a:ea typeface="Calibri Light"/>
          <a:cs typeface="Calibri Light"/>
          <a:sym typeface="Calibri Light"/>
        </a:defRPr>
      </a:lvl9pPr>
    </p:titleStyle>
    <p:bodyStyle>
      <a:lvl1pPr marL="91439" indent="-91439">
        <a:lnSpc>
          <a:spcPct val="90000"/>
        </a:lnSpc>
        <a:spcBef>
          <a:spcPts val="1200"/>
        </a:spcBef>
        <a:buClr>
          <a:srgbClr val="99CB38"/>
        </a:buClr>
        <a:buSzPct val="100000"/>
        <a:buFont typeface="Trebuchet MS"/>
        <a:buChar char=" "/>
        <a:defRPr sz="2000">
          <a:solidFill>
            <a:srgbClr val="404040"/>
          </a:solidFill>
          <a:latin typeface="Calibri"/>
          <a:ea typeface="Calibri"/>
          <a:cs typeface="Calibri"/>
          <a:sym typeface="Calibri"/>
        </a:defRPr>
      </a:lvl1pPr>
      <a:lvl2pPr marL="404368" indent="-203200">
        <a:lnSpc>
          <a:spcPct val="90000"/>
        </a:lnSpc>
        <a:spcBef>
          <a:spcPts val="1200"/>
        </a:spcBef>
        <a:buClr>
          <a:srgbClr val="99CB38"/>
        </a:buClr>
        <a:buSzPct val="100000"/>
        <a:buFont typeface="Trebuchet MS"/>
        <a:buChar char="◦"/>
        <a:defRPr sz="2000">
          <a:solidFill>
            <a:srgbClr val="404040"/>
          </a:solidFill>
          <a:latin typeface="Calibri"/>
          <a:ea typeface="Calibri"/>
          <a:cs typeface="Calibri"/>
          <a:sym typeface="Calibri"/>
        </a:defRPr>
      </a:lvl2pPr>
      <a:lvl3pPr marL="645305" indent="-261257">
        <a:lnSpc>
          <a:spcPct val="90000"/>
        </a:lnSpc>
        <a:spcBef>
          <a:spcPts val="1200"/>
        </a:spcBef>
        <a:buClr>
          <a:srgbClr val="99CB38"/>
        </a:buClr>
        <a:buSzPct val="100000"/>
        <a:buFont typeface="Trebuchet MS"/>
        <a:buChar char="◦"/>
        <a:defRPr sz="2000">
          <a:solidFill>
            <a:srgbClr val="404040"/>
          </a:solidFill>
          <a:latin typeface="Calibri"/>
          <a:ea typeface="Calibri"/>
          <a:cs typeface="Calibri"/>
          <a:sym typeface="Calibri"/>
        </a:defRPr>
      </a:lvl3pPr>
      <a:lvl4pPr marL="828185" indent="-261257">
        <a:lnSpc>
          <a:spcPct val="90000"/>
        </a:lnSpc>
        <a:spcBef>
          <a:spcPts val="1200"/>
        </a:spcBef>
        <a:buClr>
          <a:srgbClr val="99CB38"/>
        </a:buClr>
        <a:buSzPct val="100000"/>
        <a:buFont typeface="Trebuchet MS"/>
        <a:buChar char="◦"/>
        <a:defRPr sz="2000">
          <a:solidFill>
            <a:srgbClr val="404040"/>
          </a:solidFill>
          <a:latin typeface="Calibri"/>
          <a:ea typeface="Calibri"/>
          <a:cs typeface="Calibri"/>
          <a:sym typeface="Calibri"/>
        </a:defRPr>
      </a:lvl4pPr>
      <a:lvl5pPr marL="1011065" indent="-261257">
        <a:lnSpc>
          <a:spcPct val="90000"/>
        </a:lnSpc>
        <a:spcBef>
          <a:spcPts val="1200"/>
        </a:spcBef>
        <a:buClr>
          <a:srgbClr val="99CB38"/>
        </a:buClr>
        <a:buSzPct val="100000"/>
        <a:buFont typeface="Trebuchet MS"/>
        <a:buChar char="◦"/>
        <a:defRPr sz="2000">
          <a:solidFill>
            <a:srgbClr val="404040"/>
          </a:solidFill>
          <a:latin typeface="Calibri"/>
          <a:ea typeface="Calibri"/>
          <a:cs typeface="Calibri"/>
          <a:sym typeface="Calibri"/>
        </a:defRPr>
      </a:lvl5pPr>
      <a:lvl6pPr marL="1197971" indent="-326571">
        <a:lnSpc>
          <a:spcPct val="90000"/>
        </a:lnSpc>
        <a:spcBef>
          <a:spcPts val="1200"/>
        </a:spcBef>
        <a:buClr>
          <a:srgbClr val="99CB38"/>
        </a:buClr>
        <a:buSzPct val="100000"/>
        <a:buFont typeface="Trebuchet MS"/>
        <a:buChar char="◦"/>
        <a:defRPr sz="2000">
          <a:solidFill>
            <a:srgbClr val="404040"/>
          </a:solidFill>
          <a:latin typeface="Calibri"/>
          <a:ea typeface="Calibri"/>
          <a:cs typeface="Calibri"/>
          <a:sym typeface="Calibri"/>
        </a:defRPr>
      </a:lvl6pPr>
      <a:lvl7pPr marL="1397971" indent="-326571">
        <a:lnSpc>
          <a:spcPct val="90000"/>
        </a:lnSpc>
        <a:spcBef>
          <a:spcPts val="1200"/>
        </a:spcBef>
        <a:buClr>
          <a:srgbClr val="99CB38"/>
        </a:buClr>
        <a:buSzPct val="100000"/>
        <a:buFont typeface="Trebuchet MS"/>
        <a:buChar char="◦"/>
        <a:defRPr sz="2000">
          <a:solidFill>
            <a:srgbClr val="404040"/>
          </a:solidFill>
          <a:latin typeface="Calibri"/>
          <a:ea typeface="Calibri"/>
          <a:cs typeface="Calibri"/>
          <a:sym typeface="Calibri"/>
        </a:defRPr>
      </a:lvl7pPr>
      <a:lvl8pPr marL="1597971" indent="-326571">
        <a:lnSpc>
          <a:spcPct val="90000"/>
        </a:lnSpc>
        <a:spcBef>
          <a:spcPts val="1200"/>
        </a:spcBef>
        <a:buClr>
          <a:srgbClr val="99CB38"/>
        </a:buClr>
        <a:buSzPct val="100000"/>
        <a:buFont typeface="Trebuchet MS"/>
        <a:buChar char="◦"/>
        <a:defRPr sz="2000">
          <a:solidFill>
            <a:srgbClr val="404040"/>
          </a:solidFill>
          <a:latin typeface="Calibri"/>
          <a:ea typeface="Calibri"/>
          <a:cs typeface="Calibri"/>
          <a:sym typeface="Calibri"/>
        </a:defRPr>
      </a:lvl8pPr>
      <a:lvl9pPr marL="1797971" indent="-326571">
        <a:lnSpc>
          <a:spcPct val="90000"/>
        </a:lnSpc>
        <a:spcBef>
          <a:spcPts val="1200"/>
        </a:spcBef>
        <a:buClr>
          <a:srgbClr val="99CB38"/>
        </a:buClr>
        <a:buSzPct val="100000"/>
        <a:buFont typeface="Trebuchet MS"/>
        <a:buChar char="◦"/>
        <a:defRPr sz="2000">
          <a:solidFill>
            <a:srgbClr val="404040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xfrm>
            <a:off x="548641" y="996695"/>
            <a:ext cx="7644384" cy="3329582"/>
          </a:xfrm>
          <a:prstGeom prst="rect">
            <a:avLst/>
          </a:prstGeom>
        </p:spPr>
        <p:txBody>
          <a:bodyPr/>
          <a:lstStyle>
            <a:lvl1pPr>
              <a:defRPr spc="-100" sz="7200"/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100" sz="7200">
                <a:solidFill>
                  <a:srgbClr val="262626"/>
                </a:solidFill>
              </a:rPr>
              <a:t>Mount Alexander Local Produce Network (MALPN)</a:t>
            </a:r>
          </a:p>
        </p:txBody>
      </p:sp>
      <p:pic>
        <p:nvPicPr>
          <p:cNvPr id="67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6186" y="2428444"/>
            <a:ext cx="3791713" cy="3795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 idx="4294967295"/>
          </p:nvPr>
        </p:nvSpPr>
        <p:spPr>
          <a:xfrm>
            <a:off x="365759" y="1085840"/>
            <a:ext cx="8629651" cy="1562101"/>
          </a:xfrm>
          <a:prstGeom prst="rect">
            <a:avLst/>
          </a:prstGeom>
        </p:spPr>
        <p:txBody>
          <a:bodyPr/>
          <a:lstStyle/>
          <a:p>
            <a:pPr lvl="0" defTabSz="612648">
              <a:defRPr spc="0" sz="1800">
                <a:solidFill>
                  <a:srgbClr val="000000"/>
                </a:solidFill>
              </a:defRPr>
            </a:pPr>
            <a:r>
              <a:rPr spc="-67" sz="3618">
                <a:solidFill>
                  <a:srgbClr val="404040"/>
                </a:solidFill>
              </a:rPr>
              <a:t>Mount Alexander Local Produce Network (MALPN)—</a:t>
            </a:r>
            <a:br>
              <a:rPr spc="-67" sz="3618">
                <a:solidFill>
                  <a:srgbClr val="404040"/>
                </a:solidFill>
              </a:rPr>
            </a:br>
            <a:br>
              <a:rPr spc="-67" sz="3618">
                <a:solidFill>
                  <a:srgbClr val="404040"/>
                </a:solidFill>
              </a:rPr>
            </a:br>
            <a:r>
              <a:rPr spc="-67" sz="4824">
                <a:solidFill>
                  <a:srgbClr val="404040"/>
                </a:solidFill>
              </a:rPr>
              <a:t>How Did We Get Here?</a:t>
            </a:r>
          </a:p>
        </p:txBody>
      </p:sp>
      <p:pic>
        <p:nvPicPr>
          <p:cNvPr id="72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90747" y="132346"/>
            <a:ext cx="1905001" cy="19069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4" name="Group 84"/>
          <p:cNvGrpSpPr/>
          <p:nvPr/>
        </p:nvGrpSpPr>
        <p:grpSpPr>
          <a:xfrm>
            <a:off x="466846" y="2443523"/>
            <a:ext cx="11628902" cy="4358641"/>
            <a:chOff x="0" y="0"/>
            <a:chExt cx="11628901" cy="4358640"/>
          </a:xfrm>
        </p:grpSpPr>
        <p:grpSp>
          <p:nvGrpSpPr>
            <p:cNvPr id="75" name="Group 75"/>
            <p:cNvGrpSpPr/>
            <p:nvPr/>
          </p:nvGrpSpPr>
          <p:grpSpPr>
            <a:xfrm>
              <a:off x="0" y="476250"/>
              <a:ext cx="2997140" cy="3406141"/>
              <a:chOff x="0" y="0"/>
              <a:chExt cx="2997139" cy="3406140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0" y="579142"/>
                <a:ext cx="2997140" cy="2247856"/>
              </a:xfrm>
              <a:prstGeom prst="roundRect">
                <a:avLst>
                  <a:gd name="adj" fmla="val 7500"/>
                </a:avLst>
              </a:prstGeom>
              <a:solidFill>
                <a:srgbClr val="FFFF66"/>
              </a:solidFill>
              <a:ln w="1587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3539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9327" y="0"/>
                <a:ext cx="2898485" cy="3406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/>
                <a:r>
                  <a:rPr sz="2700"/>
                  <a:t>Mount Alexander Shire Council</a:t>
                </a:r>
                <a:endParaRPr sz="3539">
                  <a:solidFill>
                    <a:srgbClr val="FFFFFF"/>
                  </a:solidFill>
                </a:endParaRPr>
              </a:p>
              <a:p>
                <a:pPr lvl="0" algn="ctr"/>
                <a:r>
                  <a:rPr sz="2700"/>
                  <a:t>2012</a:t>
                </a:r>
                <a:endParaRPr sz="3539">
                  <a:solidFill>
                    <a:srgbClr val="FFFFFF"/>
                  </a:solidFill>
                </a:endParaRPr>
              </a:p>
              <a:p>
                <a:pPr lvl="0" algn="ctr"/>
                <a:r>
                  <a:rPr sz="3600"/>
                  <a:t>Growing Local Food Economy  Forum</a:t>
                </a:r>
              </a:p>
            </p:txBody>
          </p:sp>
        </p:grpSp>
        <p:sp>
          <p:nvSpPr>
            <p:cNvPr id="76" name="Shape 76"/>
            <p:cNvSpPr/>
            <p:nvPr/>
          </p:nvSpPr>
          <p:spPr>
            <a:xfrm>
              <a:off x="3326824" y="1849634"/>
              <a:ext cx="659372" cy="659372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C9E2A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grpSp>
          <p:nvGrpSpPr>
            <p:cNvPr id="79" name="Group 79"/>
            <p:cNvGrpSpPr/>
            <p:nvPr/>
          </p:nvGrpSpPr>
          <p:grpSpPr>
            <a:xfrm>
              <a:off x="4315881" y="1055392"/>
              <a:ext cx="2997140" cy="2247856"/>
              <a:chOff x="0" y="0"/>
              <a:chExt cx="2997139" cy="2247854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0" y="0"/>
                <a:ext cx="2997140" cy="2247855"/>
              </a:xfrm>
              <a:prstGeom prst="roundRect">
                <a:avLst>
                  <a:gd name="adj" fmla="val 7500"/>
                </a:avLst>
              </a:prstGeom>
              <a:solidFill>
                <a:srgbClr val="FFFF66"/>
              </a:solidFill>
              <a:ln w="1587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3600"/>
                </a:pPr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49327" y="278107"/>
                <a:ext cx="2898485" cy="1691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/>
                <a:r>
                  <a:rPr sz="3600"/>
                  <a:t>Sustainable </a:t>
                </a:r>
                <a:br>
                  <a:rPr sz="3600"/>
                </a:br>
                <a:r>
                  <a:rPr sz="3600"/>
                  <a:t>Food </a:t>
                </a:r>
                <a:br>
                  <a:rPr sz="3600"/>
                </a:br>
                <a:r>
                  <a:rPr sz="3600"/>
                  <a:t>Network</a:t>
                </a:r>
              </a:p>
            </p:txBody>
          </p:sp>
        </p:grpSp>
        <p:sp>
          <p:nvSpPr>
            <p:cNvPr id="80" name="Shape 80"/>
            <p:cNvSpPr/>
            <p:nvPr/>
          </p:nvSpPr>
          <p:spPr>
            <a:xfrm>
              <a:off x="7642706" y="1849634"/>
              <a:ext cx="659371" cy="659372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C9E2A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grpSp>
          <p:nvGrpSpPr>
            <p:cNvPr id="83" name="Group 83"/>
            <p:cNvGrpSpPr/>
            <p:nvPr/>
          </p:nvGrpSpPr>
          <p:grpSpPr>
            <a:xfrm>
              <a:off x="8631762" y="-1"/>
              <a:ext cx="2997140" cy="4358642"/>
              <a:chOff x="0" y="0"/>
              <a:chExt cx="2997139" cy="4358640"/>
            </a:xfrm>
          </p:grpSpPr>
          <p:sp>
            <p:nvSpPr>
              <p:cNvPr id="81" name="Shape 81"/>
              <p:cNvSpPr/>
              <p:nvPr/>
            </p:nvSpPr>
            <p:spPr>
              <a:xfrm>
                <a:off x="0" y="1055392"/>
                <a:ext cx="2997140" cy="2247856"/>
              </a:xfrm>
              <a:prstGeom prst="roundRect">
                <a:avLst>
                  <a:gd name="adj" fmla="val 7500"/>
                </a:avLst>
              </a:prstGeom>
              <a:solidFill>
                <a:srgbClr val="FFFF66"/>
              </a:solidFill>
              <a:ln w="15875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3600"/>
                </a:pPr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49327" y="0"/>
                <a:ext cx="2898485" cy="43586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/>
                <a:r>
                  <a:rPr sz="3600"/>
                  <a:t>Mount Alexander Local Produce Network (MALPN)</a:t>
                </a:r>
                <a:endParaRPr sz="3539">
                  <a:solidFill>
                    <a:srgbClr val="FFFFFF"/>
                  </a:solidFill>
                </a:endParaRPr>
              </a:p>
              <a:p>
                <a:pPr lvl="0" algn="ctr"/>
                <a:r>
                  <a:rPr sz="3600"/>
                  <a:t>Launched 2014</a:t>
                </a:r>
              </a:p>
            </p:txBody>
          </p:sp>
        </p:grpSp>
      </p:grp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 idx="4294967295"/>
          </p:nvPr>
        </p:nvSpPr>
        <p:spPr>
          <a:xfrm>
            <a:off x="351692" y="961388"/>
            <a:ext cx="8629651" cy="1562101"/>
          </a:xfrm>
          <a:prstGeom prst="rect">
            <a:avLst/>
          </a:prstGeom>
        </p:spPr>
        <p:txBody>
          <a:bodyPr/>
          <a:lstStyle/>
          <a:p>
            <a:pPr lvl="0" defTabSz="758951">
              <a:defRPr spc="0" sz="1800">
                <a:solidFill>
                  <a:srgbClr val="000000"/>
                </a:solidFill>
              </a:defRPr>
            </a:pPr>
            <a:r>
              <a:rPr spc="-83" sz="5976">
                <a:solidFill>
                  <a:srgbClr val="404040"/>
                </a:solidFill>
              </a:rPr>
              <a:t>PURPOSE:</a:t>
            </a:r>
            <a:br>
              <a:rPr spc="-83" sz="5976">
                <a:solidFill>
                  <a:srgbClr val="404040"/>
                </a:solidFill>
              </a:rPr>
            </a:br>
            <a:r>
              <a:rPr spc="-82" sz="3900">
                <a:solidFill>
                  <a:srgbClr val="404040"/>
                </a:solidFill>
              </a:rPr>
              <a:t>Promoting sustainable local food production and consumption.</a:t>
            </a:r>
          </a:p>
        </p:txBody>
      </p:sp>
      <p:sp>
        <p:nvSpPr>
          <p:cNvPr id="87" name="Shape 87"/>
          <p:cNvSpPr/>
          <p:nvPr/>
        </p:nvSpPr>
        <p:spPr>
          <a:xfrm>
            <a:off x="351692" y="2894963"/>
            <a:ext cx="11840309" cy="453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71500" indent="-571500">
              <a:buSzPct val="100000"/>
              <a:buFont typeface="Arial"/>
              <a:buChar char="•"/>
            </a:pPr>
            <a:r>
              <a:rPr b="1" sz="3000"/>
              <a:t>Promote our local agricultural community</a:t>
            </a:r>
            <a:endParaRPr b="1" sz="3000"/>
          </a:p>
          <a:p>
            <a:pPr lvl="0" marL="571500" indent="-571500">
              <a:buSzPct val="100000"/>
              <a:buFont typeface="Arial"/>
              <a:buChar char="•"/>
            </a:pPr>
            <a:r>
              <a:rPr b="1" sz="3000"/>
              <a:t>Research and respond to supply and demand for local food </a:t>
            </a:r>
            <a:endParaRPr b="1" sz="3000"/>
          </a:p>
          <a:p>
            <a:pPr lvl="0" marL="571500" indent="-571500">
              <a:buSzPct val="100000"/>
              <a:buFont typeface="Arial"/>
              <a:buChar char="•"/>
            </a:pPr>
            <a:r>
              <a:rPr b="1" sz="3000"/>
              <a:t>Connect participants in local food system and provide a collective voice</a:t>
            </a:r>
            <a:endParaRPr b="1" sz="3000"/>
          </a:p>
          <a:p>
            <a:pPr lvl="0" marL="571500" indent="-571500">
              <a:buSzPct val="100000"/>
              <a:buFont typeface="Arial"/>
              <a:buChar char="•"/>
            </a:pPr>
            <a:r>
              <a:rPr b="1" sz="3000"/>
              <a:t>Attract investment in the local food economy </a:t>
            </a:r>
            <a:endParaRPr b="1" sz="3000"/>
          </a:p>
          <a:p>
            <a:pPr lvl="0" marL="571500" indent="-571500">
              <a:buSzPct val="100000"/>
              <a:buFont typeface="Arial"/>
              <a:buChar char="•"/>
            </a:pPr>
            <a:r>
              <a:rPr b="1" sz="3000"/>
              <a:t>Participate in land use planning </a:t>
            </a:r>
            <a:endParaRPr b="1" sz="3000"/>
          </a:p>
          <a:p>
            <a:pPr lvl="0" marL="571500" indent="-571500">
              <a:buSzPct val="100000"/>
              <a:buFont typeface="Arial"/>
              <a:buChar char="•"/>
            </a:pPr>
            <a:r>
              <a:rPr b="1" sz="3000"/>
              <a:t>Advocate for sustainable food production </a:t>
            </a:r>
            <a:endParaRPr b="1" sz="3000"/>
          </a:p>
          <a:p>
            <a:pPr lvl="0" marL="571500" indent="-571500">
              <a:buSzPct val="100000"/>
              <a:buFont typeface="Arial"/>
              <a:buChar char="•"/>
            </a:pPr>
            <a:r>
              <a:rPr b="1" sz="3000"/>
              <a:t>Education and discussion about local food sustainability</a:t>
            </a:r>
            <a:endParaRPr b="1" sz="3000"/>
          </a:p>
          <a:p>
            <a:pPr lvl="0"/>
            <a:endParaRPr b="1" i="1" sz="3000"/>
          </a:p>
        </p:txBody>
      </p:sp>
      <p:pic>
        <p:nvPicPr>
          <p:cNvPr id="88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81344" y="132346"/>
            <a:ext cx="3084047" cy="3087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 idx="4294967295"/>
          </p:nvPr>
        </p:nvSpPr>
        <p:spPr>
          <a:xfrm>
            <a:off x="379828" y="1715724"/>
            <a:ext cx="8629651" cy="1562101"/>
          </a:xfrm>
          <a:prstGeom prst="rect">
            <a:avLst/>
          </a:prstGeom>
        </p:spPr>
        <p:txBody>
          <a:bodyPr/>
          <a:lstStyle/>
          <a:p>
            <a:pPr lvl="0" defTabSz="649223">
              <a:defRPr spc="0" sz="1800">
                <a:solidFill>
                  <a:srgbClr val="000000"/>
                </a:solidFill>
              </a:defRPr>
            </a:pPr>
            <a:r>
              <a:rPr spc="-71" sz="3834">
                <a:solidFill>
                  <a:srgbClr val="404040"/>
                </a:solidFill>
              </a:rPr>
              <a:t>Mount Alexander Local Produce Network (MALPN)—</a:t>
            </a:r>
            <a:br>
              <a:rPr spc="-71" sz="3834">
                <a:solidFill>
                  <a:srgbClr val="404040"/>
                </a:solidFill>
              </a:rPr>
            </a:br>
            <a:br>
              <a:rPr spc="-71" sz="3834">
                <a:solidFill>
                  <a:srgbClr val="404040"/>
                </a:solidFill>
              </a:rPr>
            </a:br>
            <a:r>
              <a:rPr spc="-71" sz="5112">
                <a:solidFill>
                  <a:srgbClr val="404040"/>
                </a:solidFill>
              </a:rPr>
              <a:t>WHO CAN JOIN?</a:t>
            </a:r>
          </a:p>
        </p:txBody>
      </p:sp>
      <p:pic>
        <p:nvPicPr>
          <p:cNvPr id="93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5450" y="132346"/>
            <a:ext cx="2780298" cy="2783199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1497847" y="2842631"/>
            <a:ext cx="10269417" cy="316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endParaRPr b="1" i="1" sz="3200"/>
          </a:p>
          <a:p>
            <a:pPr lvl="0"/>
            <a:r>
              <a:rPr sz="3600"/>
              <a:t>Anyone who grows or sells sustainable food, </a:t>
            </a:r>
            <a:br>
              <a:rPr sz="3600"/>
            </a:br>
            <a:r>
              <a:rPr sz="3600"/>
              <a:t>or demonstrates an interest or activity </a:t>
            </a:r>
            <a:br>
              <a:rPr sz="3600"/>
            </a:br>
            <a:r>
              <a:rPr sz="3600"/>
              <a:t>that relates to a sustainable food system </a:t>
            </a:r>
            <a:br>
              <a:rPr sz="3600"/>
            </a:br>
            <a:r>
              <a:rPr sz="3600"/>
              <a:t>in the Mount Alexander Shire.</a:t>
            </a:r>
            <a:endParaRPr b="1" i="1" sz="3200"/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5.jpg"/>
          <p:cNvPicPr/>
          <p:nvPr/>
        </p:nvPicPr>
        <p:blipFill>
          <a:blip r:embed="rId3">
            <a:extLst/>
          </a:blip>
          <a:srcRect l="3314" t="26846" r="2367" b="0"/>
          <a:stretch>
            <a:fillRect/>
          </a:stretch>
        </p:blipFill>
        <p:spPr>
          <a:xfrm>
            <a:off x="-1" y="-1"/>
            <a:ext cx="12218258" cy="631767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1794301" y="4316050"/>
            <a:ext cx="8629651" cy="1562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defTabSz="850391">
              <a:lnSpc>
                <a:spcPct val="85000"/>
              </a:lnSpc>
              <a:defRPr spc="-93" sz="9672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93" sz="9672">
                <a:solidFill>
                  <a:srgbClr val="404040"/>
                </a:solidFill>
              </a:rPr>
              <a:t>THE LAUNCH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 idx="4294967295"/>
          </p:nvPr>
        </p:nvSpPr>
        <p:spPr>
          <a:xfrm>
            <a:off x="969818" y="4205213"/>
            <a:ext cx="8345631" cy="2112460"/>
          </a:xfrm>
          <a:prstGeom prst="rect">
            <a:avLst/>
          </a:prstGeom>
        </p:spPr>
        <p:txBody>
          <a:bodyPr/>
          <a:lstStyle/>
          <a:p>
            <a:pPr lvl="0" defTabSz="630936">
              <a:defRPr spc="0" sz="1800">
                <a:solidFill>
                  <a:srgbClr val="000000"/>
                </a:solidFill>
              </a:defRPr>
            </a:pPr>
            <a:r>
              <a:rPr spc="-69" sz="3725">
                <a:solidFill>
                  <a:srgbClr val="404040"/>
                </a:solidFill>
              </a:rPr>
              <a:t>Mount Alexander Local Produce Network (MALPN)—</a:t>
            </a:r>
            <a:br>
              <a:rPr spc="-69" sz="3725">
                <a:solidFill>
                  <a:srgbClr val="404040"/>
                </a:solidFill>
              </a:rPr>
            </a:br>
            <a:br>
              <a:rPr spc="-69" sz="3725">
                <a:solidFill>
                  <a:srgbClr val="404040"/>
                </a:solidFill>
              </a:rPr>
            </a:br>
            <a:r>
              <a:rPr spc="-69" sz="6624">
                <a:solidFill>
                  <a:srgbClr val="404040"/>
                </a:solidFill>
              </a:rPr>
              <a:t>WHAT NEXT?</a:t>
            </a:r>
          </a:p>
        </p:txBody>
      </p:sp>
      <p:pic>
        <p:nvPicPr>
          <p:cNvPr id="104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5450" y="132346"/>
            <a:ext cx="2780298" cy="27831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99CB38"/>
          </a:solidFill>
          <a:prstDash val="solid"/>
          <a:bevel/>
        </a:ln>
        <a:effectLst>
          <a:outerShdw sx="100000" sy="100000" kx="0" ky="0" algn="b" rotWithShape="0" blurRad="38100" dist="25400" dir="270000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rgbClr val="99CB38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27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99CB38"/>
          </a:solidFill>
          <a:prstDash val="solid"/>
          <a:bevel/>
        </a:ln>
        <a:effectLst>
          <a:outerShdw sx="100000" sy="100000" kx="0" ky="0" algn="b" rotWithShape="0" blurRad="38100" dist="25400" dir="270000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rgbClr val="99CB38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