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Montserrat"/>
      <p:regular r:id="rId20"/>
      <p:bold r:id="rId21"/>
    </p:embeddedFont>
    <p:embeddedFont>
      <p:font typeface="Special Elit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397011C-77AE-4BBB-828A-30A123A3E0E5}">
  <a:tblStyle styleId="{F397011C-77AE-4BBB-828A-30A123A3E0E5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22" Type="http://schemas.openxmlformats.org/officeDocument/2006/relationships/font" Target="fonts/SpecialElite-regular.fntdata"/><Relationship Id="rId10" Type="http://schemas.openxmlformats.org/officeDocument/2006/relationships/slide" Target="slides/slide4.xml"/><Relationship Id="rId21" Type="http://schemas.openxmlformats.org/officeDocument/2006/relationships/font" Target="fonts/Montserra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100" u="none" cap="none" strike="noStrike"/>
            </a:lvl1pPr>
            <a:lvl2pPr indent="0" lvl="1" marL="0" marR="0" rtl="0" algn="l">
              <a:spcBef>
                <a:spcPts val="0"/>
              </a:spcBef>
              <a:defRPr b="0" i="0" sz="1100" u="none" cap="none" strike="noStrike"/>
            </a:lvl2pPr>
            <a:lvl3pPr indent="0" lvl="2" marL="0" marR="0" rtl="0" algn="l">
              <a:spcBef>
                <a:spcPts val="0"/>
              </a:spcBef>
              <a:defRPr b="0" i="0" sz="1100" u="none" cap="none" strike="noStrike"/>
            </a:lvl3pPr>
            <a:lvl4pPr indent="0" lvl="3" marL="0" marR="0" rtl="0" algn="l">
              <a:spcBef>
                <a:spcPts val="0"/>
              </a:spcBef>
              <a:defRPr b="0" i="0" sz="1100" u="none" cap="none" strike="noStrike"/>
            </a:lvl4pPr>
            <a:lvl5pPr indent="0" lvl="4" marL="0" marR="0" rtl="0" algn="l">
              <a:spcBef>
                <a:spcPts val="0"/>
              </a:spcBef>
              <a:defRPr b="0" i="0" sz="1100" u="none" cap="none" strike="noStrike"/>
            </a:lvl5pPr>
            <a:lvl6pPr indent="0" lvl="5" marL="0" marR="0" rtl="0" algn="l">
              <a:spcBef>
                <a:spcPts val="0"/>
              </a:spcBef>
              <a:defRPr b="0" i="0" sz="1100" u="none" cap="none" strike="noStrike"/>
            </a:lvl6pPr>
            <a:lvl7pPr indent="0" lvl="6" marL="0" marR="0" rtl="0" algn="l">
              <a:spcBef>
                <a:spcPts val="0"/>
              </a:spcBef>
              <a:defRPr b="0" i="0" sz="1100" u="none" cap="none" strike="noStrike"/>
            </a:lvl7pPr>
            <a:lvl8pPr indent="0" lvl="7" marL="0" marR="0" rtl="0" algn="l">
              <a:spcBef>
                <a:spcPts val="0"/>
              </a:spcBef>
              <a:defRPr b="0" i="0" sz="1100" u="none" cap="none" strike="noStrike"/>
            </a:lvl8pPr>
            <a:lvl9pPr indent="0" lvl="8" marL="0" marR="0" rtl="0" algn="l">
              <a:spcBef>
                <a:spcPts val="0"/>
              </a:spcBef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1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304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3pPr>
            <a:lvl4pPr indent="30480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4pPr>
            <a:lvl5pPr indent="30480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5pPr>
            <a:lvl6pPr indent="30480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6pPr>
            <a:lvl7pPr indent="30480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7pPr>
            <a:lvl8pPr indent="30480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8pPr>
            <a:lvl9pPr indent="30480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2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indent="457200" lvl="1" rtl="0">
              <a:spcBef>
                <a:spcPts val="0"/>
              </a:spcBef>
              <a:defRPr/>
            </a:lvl2pPr>
            <a:lvl3pPr indent="914400" lvl="2" rtl="0">
              <a:spcBef>
                <a:spcPts val="0"/>
              </a:spcBef>
              <a:defRPr/>
            </a:lvl3pPr>
            <a:lvl4pPr indent="1371600"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24" cy="3725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8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rtl="0" algn="ctr">
              <a:spcBef>
                <a:spcPts val="360"/>
              </a:spcBef>
              <a:buFont typeface="Arial"/>
              <a:buNone/>
              <a:defRPr sz="18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" y="0"/>
            <a:ext cx="140017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3pPr>
            <a:lvl4pPr indent="22860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4pPr>
            <a:lvl5pPr indent="22860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5pPr>
            <a:lvl6pPr indent="22860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6pPr>
            <a:lvl7pPr indent="22860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7pPr>
            <a:lvl8pPr indent="22860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8pPr>
            <a:lvl9pPr indent="22860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13.jpg"/><Relationship Id="rId5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oogle.com/maps/d/u/0/viewer?oe=UTF8&amp;msa=0&amp;ie=UTF8&amp;mid=18M2iWrJDtnyEOXMxzgngMaMKu14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03.jpg"/><Relationship Id="rId6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8.png"/><Relationship Id="rId9" Type="http://schemas.openxmlformats.org/officeDocument/2006/relationships/image" Target="../media/image09.jpg"/><Relationship Id="rId5" Type="http://schemas.openxmlformats.org/officeDocument/2006/relationships/image" Target="../media/image05.png"/><Relationship Id="rId6" Type="http://schemas.openxmlformats.org/officeDocument/2006/relationships/image" Target="../media/image07.png"/><Relationship Id="rId7" Type="http://schemas.openxmlformats.org/officeDocument/2006/relationships/image" Target="../media/image08.jpg"/><Relationship Id="rId8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25.png"/><Relationship Id="rId5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 b="0" l="15462" r="0" t="17252"/>
          <a:stretch/>
        </p:blipFill>
        <p:spPr>
          <a:xfrm>
            <a:off x="-1090500" y="-386025"/>
            <a:ext cx="11325027" cy="552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-164575" y="1965650"/>
            <a:ext cx="9482100" cy="3020400"/>
          </a:xfrm>
          <a:prstGeom prst="flowChartAlternateProcess">
            <a:avLst/>
          </a:prstGeom>
          <a:solidFill>
            <a:srgbClr val="666666">
              <a:alpha val="796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-164450" y="2098225"/>
            <a:ext cx="9482100" cy="28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71450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pecial Elite"/>
              <a:buNone/>
            </a:pPr>
            <a:r>
              <a:rPr b="1" lang="en-GB" sz="36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FOOD CONNECT’S VISION:</a:t>
            </a:r>
          </a:p>
          <a:p>
            <a:pPr indent="-171450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pecial Elite"/>
              <a:buNone/>
            </a:pPr>
            <a:r>
              <a:rPr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A WORLD WHERE </a:t>
            </a:r>
            <a:r>
              <a:rPr b="1"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ALL AUSTRALIANS</a:t>
            </a:r>
            <a:r>
              <a:rPr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CAN </a:t>
            </a:r>
            <a:r>
              <a:rPr b="1"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ACCESS</a:t>
            </a:r>
            <a:r>
              <a:rPr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HEALTHY, FRESH, ECOLOGICALLY GROWN FOOD THAT’S </a:t>
            </a:r>
            <a:r>
              <a:rPr b="1"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FAIR TO GROWERS, MAKERS </a:t>
            </a:r>
            <a:r>
              <a:rPr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AND</a:t>
            </a:r>
            <a:r>
              <a:rPr b="1"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 EATERS</a:t>
            </a:r>
            <a:r>
              <a:rPr lang="en-GB" sz="30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 journey so far.... (1).pn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9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418750" y="375975"/>
            <a:ext cx="4467000" cy="4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2010 - 2014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Still feeling the pressure of ownership &amp; responsibility to farmers - more burnout &amp; forgetting boundaries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2014 Kitchen Leased - catering business, artisan bakery, two other small food makers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Enterprise has pivoted to 50% retail boxes, 50% wholesale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Slow and steady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WHAT’S NEXT?</a:t>
            </a:r>
          </a:p>
          <a:p>
            <a:pPr indent="-228600" lvl="1" marL="914400" rtl="0">
              <a:spcBef>
                <a:spcPts val="0"/>
              </a:spcBef>
              <a:buFont typeface="Montserrat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Talking with Landlord &amp; community - Friends of Food Connect &amp; FFUN</a:t>
            </a:r>
          </a:p>
          <a:p>
            <a:pPr indent="-228600" lvl="1" marL="914400" rtl="0">
              <a:spcBef>
                <a:spcPts val="0"/>
              </a:spcBef>
              <a:buFont typeface="Montserrat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Transition fully to Aggregator - retail box, retail shopfront, wholesale, kitchen leases</a:t>
            </a:r>
          </a:p>
          <a:p>
            <a:pPr indent="-228600" lvl="1" marL="914400" rtl="0">
              <a:spcBef>
                <a:spcPts val="0"/>
              </a:spcBef>
              <a:buFont typeface="Montserrat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FCF Running events - Buyers Clubs</a:t>
            </a:r>
          </a:p>
          <a:p>
            <a:pPr indent="-228600" lvl="1" marL="914400" rtl="0">
              <a:spcBef>
                <a:spcPts val="0"/>
              </a:spcBef>
              <a:buFont typeface="Montserrat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Fair Food Chefs</a:t>
            </a:r>
          </a:p>
          <a:p>
            <a:pPr indent="-228600" lvl="1" marL="914400" rtl="0">
              <a:spcBef>
                <a:spcPts val="0"/>
              </a:spcBef>
              <a:buFont typeface="Montserrat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Brisbane Food Plan</a:t>
            </a:r>
          </a:p>
        </p:txBody>
      </p:sp>
      <p:pic>
        <p:nvPicPr>
          <p:cNvPr descr="36577b371f7abef90c47b87aec172ff9.jpeg" id="124" name="Shape 124"/>
          <p:cNvPicPr preferRelativeResize="0"/>
          <p:nvPr/>
        </p:nvPicPr>
        <p:blipFill rotWithShape="1">
          <a:blip r:embed="rId3">
            <a:alphaModFix/>
          </a:blip>
          <a:srcRect b="0" l="14624" r="0" t="0"/>
          <a:stretch/>
        </p:blipFill>
        <p:spPr>
          <a:xfrm>
            <a:off x="5108074" y="225"/>
            <a:ext cx="2107125" cy="3288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58812655589.jpg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3300" y="3359050"/>
            <a:ext cx="1470699" cy="1784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58812655589 (1).jpg" id="126" name="Shape 126"/>
          <p:cNvPicPr preferRelativeResize="0"/>
          <p:nvPr/>
        </p:nvPicPr>
        <p:blipFill rotWithShape="1">
          <a:blip r:embed="rId5">
            <a:alphaModFix/>
          </a:blip>
          <a:srcRect b="0" l="22372" r="0" t="0"/>
          <a:stretch/>
        </p:blipFill>
        <p:spPr>
          <a:xfrm>
            <a:off x="5108075" y="3359050"/>
            <a:ext cx="2467975" cy="17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>
            <a:alphaModFix/>
          </a:blip>
          <a:srcRect b="0" l="25760" r="0" t="0"/>
          <a:stretch/>
        </p:blipFill>
        <p:spPr>
          <a:xfrm>
            <a:off x="7311725" y="0"/>
            <a:ext cx="1832275" cy="32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 journey so far.... (1).pn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9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6049" y="1262274"/>
            <a:ext cx="3494000" cy="26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524" y="824750"/>
            <a:ext cx="2618948" cy="34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4294967295" type="body"/>
          </p:nvPr>
        </p:nvSpPr>
        <p:spPr>
          <a:xfrm>
            <a:off x="643500" y="2846200"/>
            <a:ext cx="7857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pecial Elite"/>
              <a:buNone/>
            </a:pPr>
            <a:r>
              <a:rPr lang="en-GB" sz="28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THANK YOU!</a:t>
            </a:r>
          </a:p>
        </p:txBody>
      </p:sp>
      <p:pic>
        <p:nvPicPr>
          <p:cNvPr descr="11149282_10153254094872700_5804231429180183770_n.jpg"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471" y="824750"/>
            <a:ext cx="2618974" cy="349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8116494" y="2255149"/>
            <a:ext cx="1027506" cy="2888350"/>
            <a:chOff x="8116494" y="2255149"/>
            <a:chExt cx="1027506" cy="2888350"/>
          </a:xfrm>
        </p:grpSpPr>
        <p:pic>
          <p:nvPicPr>
            <p:cNvPr id="54" name="Shape 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16499" y="2255149"/>
              <a:ext cx="1027500" cy="99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16499" y="3184475"/>
              <a:ext cx="1027499" cy="959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Shape 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16494" y="4144199"/>
              <a:ext cx="1027505" cy="9993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7" name="Shape 57"/>
          <p:cNvGraphicFramePr/>
          <p:nvPr/>
        </p:nvGraphicFramePr>
        <p:xfrm>
          <a:off x="-93300" y="46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{F397011C-77AE-4BBB-828A-30A123A3E0E5}</a:tableStyleId>
              </a:tblPr>
              <a:tblGrid>
                <a:gridCol w="954075"/>
                <a:gridCol w="3186625"/>
                <a:gridCol w="770425"/>
                <a:gridCol w="3407625"/>
              </a:tblGrid>
              <a:tr h="763700"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1,500</a:t>
                      </a:r>
                    </a:p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323,722</a:t>
                      </a:r>
                    </a:p>
                  </a:txBody>
                  <a:tcPr marT="63500" marB="63500" marR="63500" marL="635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HOUSEHOLDS FED AFFORDABLE, NUTRITIOUS, SEASONAL FOOD</a:t>
                      </a:r>
                    </a:p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b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BOXES DELIVERED</a:t>
                      </a:r>
                    </a:p>
                  </a:txBody>
                  <a:tcPr marT="63500" marB="63500" marR="63500" marL="635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140km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 FOOD MILES TRAVELLED PER WEEK</a:t>
                      </a: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(National Ave = 1200km)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94025"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RESTAURANTS, CAFES &amp; BUYERS GROUPS SUPPLIED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</a:p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</a:p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$22M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FAMILY FARMERS ENGAGED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MAKERS / VALUE ADDERS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REVENUE INTO LOCAL FOOD ECONOMY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75475"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75%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WEEKLY FRUIT &amp; VEGETABLE CONSUMPTION MET (AS PER DIETARY GUIDELINES - </a:t>
                      </a: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Australian average = 38%)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95%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PRODUCTS FULFIL ECOLOGICAL STANDARDS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3700"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6,500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COMMUNITY MEMBERS ATTENDED FARM TOURS &amp; EVENTS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ANNUAL TURNOVER DONATED TO COMMUNITY GROUPS, SCHOOLS &amp; FOOD RESCUE PROGRAMS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3700"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50%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RETAIL PRICE RETURNED TO FARMERS </a:t>
                      </a:r>
                      <a:r>
                        <a:rPr b="1"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(Australian average = 10%)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201</a:t>
                      </a:r>
                    </a:p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EMPLOYEES SINCE LAUNCH</a:t>
                      </a:r>
                    </a:p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LOCAL PEOPLE EMPLOYED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2025">
                <a:tc>
                  <a:txBody>
                    <a:bodyPr>
                      <a:noAutofit/>
                    </a:bodyPr>
                    <a:lstStyle/>
                    <a:p>
                      <a:pPr lv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$1M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PAID IN RENT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 algn="r">
                        <a:spcBef>
                          <a:spcPts val="0"/>
                        </a:spcBef>
                        <a:buClr>
                          <a:srgbClr val="FF99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GB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25%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38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GB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MARGINALISED PEOPLE EMPLOYED</a:t>
                      </a: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 journey so far.... (1).pn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9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3775" y="675250"/>
            <a:ext cx="4443600" cy="431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2005 - 2007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Hybrid CSA box system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Distribution, stable market &amp; connection to eaters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2004 Trial with Rob, a group of mums and </a:t>
            </a:r>
            <a:r>
              <a:rPr lang="en-GB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30 farmers in SEQ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City Cousin network was formed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May 2005 - Launched with s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tart up capital of $4,000 to secure some shared warehouse space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$14,000 in forward subs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criptions within 2 weeks of launch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10 part-time staff &amp; Rob’s heart / sweat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Revenue</a:t>
            </a:r>
          </a:p>
          <a:p>
            <a:pPr indent="-228600" lvl="1" marL="914400" rtl="0" algn="l">
              <a:spcBef>
                <a:spcPts val="0"/>
              </a:spcBef>
              <a:buFont typeface="Montserrat"/>
              <a:buChar char="○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2005 - $246,000 (70%)</a:t>
            </a:r>
          </a:p>
          <a:p>
            <a:pPr indent="-228600" lvl="1" marL="914400" rtl="0" algn="l">
              <a:spcBef>
                <a:spcPts val="0"/>
              </a:spcBef>
              <a:buFont typeface="Montserrat"/>
              <a:buChar char="○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2006 - $734,000 (92%)</a:t>
            </a:r>
          </a:p>
          <a:p>
            <a:pPr indent="-228600" lvl="1" marL="914400" rtl="0" algn="l">
              <a:spcBef>
                <a:spcPts val="0"/>
              </a:spcBef>
              <a:buFont typeface="Montserrat"/>
              <a:buChar char="○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2007 - $1.4 million (100%)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950" y="2728674"/>
            <a:ext cx="4223050" cy="281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 b="6699" l="0" r="0" t="0"/>
          <a:stretch/>
        </p:blipFill>
        <p:spPr>
          <a:xfrm>
            <a:off x="4920949" y="-126872"/>
            <a:ext cx="1981951" cy="275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4299" y="0"/>
            <a:ext cx="2149699" cy="262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 journey so far.... (1).pn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9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8253">
            <a:off x="7603984" y="158247"/>
            <a:ext cx="1389074" cy="7720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42075" y="453725"/>
            <a:ext cx="58782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2007 - 2009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No longer an ‘experiment’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Constitution written - Pty Ltd with NFP articles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Relocated to more suitable premises - crowd funded bond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Social Enterprise Intermediaries took notice &amp; took hostage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Lab rats for social scientists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Won awards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Education team formed</a:t>
            </a:r>
          </a:p>
          <a:p>
            <a:pPr indent="-228600" lvl="0" marL="457200" rtl="0">
              <a:spcBef>
                <a:spcPts val="0"/>
              </a:spcBef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Piloted ‘Local food for all’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Trialled governance model - dynamic self governance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Growing pains and people problems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Initiated PGS with farmers - rating system</a:t>
            </a:r>
          </a:p>
          <a:p>
            <a:pPr indent="-228600" lvl="0" marL="457200" rtl="0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2009 formed FCF to share IP / open sourced the model to dozens of groups / enterprises, beginning with Coffs Coast &amp; Bellingen Shire</a:t>
            </a:r>
          </a:p>
          <a:p>
            <a:pPr indent="-228600" lvl="0" marL="457200" rtl="0">
              <a:lnSpc>
                <a:spcPct val="115000"/>
              </a:lnSpc>
              <a:spcBef>
                <a:spcPts val="360"/>
              </a:spcBef>
              <a:buClr>
                <a:schemeClr val="dk1"/>
              </a:buClr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now $2.6 million - difficulties managing cashflow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8253">
            <a:off x="6422622" y="1253847"/>
            <a:ext cx="1389074" cy="7720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 rot="-337880">
            <a:off x="7795845" y="508220"/>
            <a:ext cx="1122014" cy="230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pecial Elite"/>
              <a:buNone/>
            </a:pPr>
            <a:r>
              <a:rPr b="0" i="0" lang="en-GB" u="none" cap="none" strike="noStrike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sydney</a:t>
            </a:r>
          </a:p>
        </p:txBody>
      </p:sp>
      <p:pic>
        <p:nvPicPr>
          <p:cNvPr descr="logo-ofn-global-320.pn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9575" y="2069201"/>
            <a:ext cx="2453224" cy="8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9528" y="99100"/>
            <a:ext cx="1080475" cy="10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 rot="-337880">
            <a:off x="6556157" y="1640345"/>
            <a:ext cx="1122014" cy="230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pecial Elite"/>
              <a:buNone/>
            </a:pPr>
            <a:r>
              <a:rPr lang="en-GB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adelaide</a:t>
            </a:r>
          </a:p>
        </p:txBody>
      </p:sp>
      <p:pic>
        <p:nvPicPr>
          <p:cNvPr descr="logo-main.png"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3562" y="1069062"/>
            <a:ext cx="9429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3849" y="2927849"/>
            <a:ext cx="1139399" cy="98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9574" y="3021625"/>
            <a:ext cx="1435248" cy="95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57438" y="4074249"/>
            <a:ext cx="1448486" cy="10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 journey so far.... (1)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925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60425" y="548075"/>
            <a:ext cx="4991700" cy="446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2010 - 2014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AFSA, Slow Money, Think Food consultancy, food hub research</a:t>
            </a: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Federal Jobs Grant - Processing Kitchen installed &amp; marginalised youth employed</a:t>
            </a: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Wholesale arm initiated with plans to supply institutions</a:t>
            </a: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Social Return on Investment assessed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Tension between movement building and core business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External advisor engaged to reset the internal culture and restructure the business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Paused the Kitchen &amp; FCF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2011 Floods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Retail box system feeling the competition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New marketing strategy -&gt; FIZZER</a:t>
            </a:r>
          </a:p>
          <a:p>
            <a:pPr indent="-228600" lvl="0" marL="457200" rtl="0" algn="l">
              <a:spcBef>
                <a:spcPts val="0"/>
              </a:spcBef>
              <a:buFont typeface="Montserrat"/>
              <a:buChar char="●"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New e-Commerce system -&gt; FAIL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950" y="0"/>
            <a:ext cx="3820000" cy="243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8-08 at 7.33.00 am.png" id="105" name="Shape 105"/>
          <p:cNvPicPr preferRelativeResize="0"/>
          <p:nvPr/>
        </p:nvPicPr>
        <p:blipFill rotWithShape="1">
          <a:blip r:embed="rId4">
            <a:alphaModFix/>
          </a:blip>
          <a:srcRect b="0" l="17712" r="6334" t="0"/>
          <a:stretch/>
        </p:blipFill>
        <p:spPr>
          <a:xfrm>
            <a:off x="5433949" y="2506475"/>
            <a:ext cx="3710052" cy="263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3950" y="0"/>
            <a:ext cx="2281300" cy="27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6"/>
            <a:ext cx="8229600" cy="4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$1 invested = $16.83 of social value is created for our stakeholders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26850" y="580500"/>
            <a:ext cx="8679600" cy="456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Stakeholder</a:t>
            </a: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     		</a:t>
            </a:r>
            <a:r>
              <a:rPr b="1"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Real outcomes due to Food Connect Brisbane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Farmers			Increased revenue for producer</a:t>
            </a:r>
          </a:p>
          <a:p>
            <a:pPr indent="45720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Increased self-esteem, optimism and sense of community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Subscribers		Improved access to local high quality organic food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				Increased ability to support local farmers directly</a:t>
            </a:r>
          </a:p>
          <a:p>
            <a:pPr indent="45720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Increased consumption of healthy food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City Cousins		Increased sense of community</a:t>
            </a:r>
          </a:p>
          <a:p>
            <a:pPr indent="45720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Increased ability to support local farmers</a:t>
            </a:r>
          </a:p>
          <a:p>
            <a:pPr indent="457200" lvl="0" marL="1371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Increased convenience of boxes delivered to doorstep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Food Connect	Profit generated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Successful establishment and ongoing operations of the FCF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Food Connect Foundation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Inspire others to replicate business model to create diverse and healthy regional and local economies - 10-15 replications between 2009 - 2011  across Australia &amp; New Zealand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Federal Government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Increased savings from welfare payments - employment outcomes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Increased financial benefits via increased tax contributions - employment outcomes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