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b="def" i="def"/>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www.cityharvest.org/" TargetMode="External"/><Relationship Id="rId4" Type="http://schemas.openxmlformats.org/officeDocument/2006/relationships/hyperlink" Target="http://www.standup.org.au/" TargetMode="External"/><Relationship Id="rId5" Type="http://schemas.openxmlformats.org/officeDocument/2006/relationships/hyperlink" Target="http://www.theprattfoundation.org/" TargetMode="External"/><Relationship Id="rId6" Type="http://schemas.openxmlformats.org/officeDocument/2006/relationships/hyperlink" Target="http://www.racv.com.au/wps/wcm/connect/racv/Internet/Primary/about+RACV/community+engagement/RACV+community+foundation" TargetMode="External"/><Relationship Id="rId7" Type="http://schemas.openxmlformats.org/officeDocument/2006/relationships/hyperlink" Target="http://www.ianpotter.org.au/"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sldImg"/>
          </p:nvPr>
        </p:nvSpPr>
        <p:spPr>
          <a:prstGeom prst="rect">
            <a:avLst/>
          </a:prstGeom>
        </p:spPr>
        <p:txBody>
          <a:bodyPr/>
          <a:lstStyle/>
          <a:p>
            <a:pPr lvl="0"/>
          </a:p>
        </p:txBody>
      </p:sp>
      <p:sp>
        <p:nvSpPr>
          <p:cNvPr id="67" name="Shape 67"/>
          <p:cNvSpPr/>
          <p:nvPr>
            <p:ph type="body" sz="quarter" idx="1"/>
          </p:nvPr>
        </p:nvSpPr>
        <p:spPr>
          <a:prstGeom prst="rect">
            <a:avLst/>
          </a:prstGeom>
        </p:spPr>
        <p:txBody>
          <a:bodyPr/>
          <a:lstStyle/>
          <a:p>
            <a:pPr lvl="0" defTabSz="914400">
              <a:lnSpc>
                <a:spcPct val="100000"/>
              </a:lnSpc>
              <a:defRPr sz="1800"/>
            </a:pPr>
            <a:r>
              <a:rPr b="1" sz="1200">
                <a:latin typeface="Calibri"/>
                <a:ea typeface="Calibri"/>
                <a:cs typeface="Calibri"/>
                <a:sym typeface="Calibri"/>
              </a:rPr>
              <a:t>Our History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FareShare began as a vision shared by two groups of people.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2000 a pastry chef called Guido Pozzebon started cooking 300 pies every Saturday morning for the Salvation Army and St Vincent de Paul. Guido and a group of friends would meet at the RACV Club and use surplus food accumulated over the week to cook savoury pastries. Within months the group was calling itself One Umbrella and was rescuing food that would otherwise be wasted.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Seperately a Melburnian named Steven Kolt returned from a visit to the United States inspired by the work of </a:t>
            </a:r>
            <a:r>
              <a:rPr sz="1200">
                <a:latin typeface="Calibri"/>
                <a:ea typeface="Calibri"/>
                <a:cs typeface="Calibri"/>
                <a:sym typeface="Calibri"/>
                <a:hlinkClick r:id="rId3" invalidUrl="" action="" tgtFrame="" tooltip="" history="1" highlightClick="0" endSnd="0"/>
              </a:rPr>
              <a:t>New York City Harvest</a:t>
            </a:r>
            <a:r>
              <a:rPr sz="1200">
                <a:latin typeface="Calibri"/>
                <a:ea typeface="Calibri"/>
                <a:cs typeface="Calibri"/>
                <a:sym typeface="Calibri"/>
              </a:rPr>
              <a:t>, an organisation which rescues food for the needy. Steven was a member of Jewish Aid (now </a:t>
            </a:r>
            <a:r>
              <a:rPr sz="1200">
                <a:latin typeface="Calibri"/>
                <a:ea typeface="Calibri"/>
                <a:cs typeface="Calibri"/>
                <a:sym typeface="Calibri"/>
                <a:hlinkClick r:id="rId4" invalidUrl="" action="" tgtFrame="" tooltip="" history="1" highlightClick="0" endSnd="0"/>
              </a:rPr>
              <a:t>Stand Up</a:t>
            </a:r>
            <a:r>
              <a:rPr sz="1200">
                <a:latin typeface="Calibri"/>
                <a:ea typeface="Calibri"/>
                <a:cs typeface="Calibri"/>
                <a:sym typeface="Calibri"/>
              </a:rPr>
              <a:t>) and together with other members started collecting prepared meals from function halls and catering venues. They called the project Melbourne City Harvest.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By late 2001, these two efforts merged and FareShare was born. With funding from Jewish Aid (now Stand Up), the </a:t>
            </a:r>
            <a:r>
              <a:rPr sz="1200">
                <a:latin typeface="Calibri"/>
                <a:ea typeface="Calibri"/>
                <a:cs typeface="Calibri"/>
                <a:sym typeface="Calibri"/>
                <a:hlinkClick r:id="rId5" invalidUrl="" action="" tgtFrame="" tooltip="" history="1" highlightClick="0" endSnd="0"/>
              </a:rPr>
              <a:t>Pratt Foundation</a:t>
            </a:r>
            <a:r>
              <a:rPr sz="1200">
                <a:latin typeface="Calibri"/>
                <a:ea typeface="Calibri"/>
                <a:cs typeface="Calibri"/>
                <a:sym typeface="Calibri"/>
              </a:rPr>
              <a:t> and the </a:t>
            </a:r>
            <a:r>
              <a:rPr sz="1200">
                <a:latin typeface="Calibri"/>
                <a:ea typeface="Calibri"/>
                <a:cs typeface="Calibri"/>
                <a:sym typeface="Calibri"/>
                <a:hlinkClick r:id="rId6" invalidUrl="" action="" tgtFrame="" tooltip="" history="1" highlightClick="0" endSnd="0"/>
              </a:rPr>
              <a:t>RACV Foundation</a:t>
            </a:r>
            <a:r>
              <a:rPr sz="1200">
                <a:latin typeface="Calibri"/>
                <a:ea typeface="Calibri"/>
                <a:cs typeface="Calibri"/>
                <a:sym typeface="Calibri"/>
              </a:rPr>
              <a:t>, a full-time staff member was employed and a refrigerated van purchased.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While many businesses were keen to provide FareShare with their surplus food, legal barriers prevented many from doing so. So in 2002 FareShare teamed up with the Law Institute of Victoria and successfully lobbied the Victorian Government to introduce Australia’s first Good Samaritan law to protect food donors. Similar legislation has since been put in place in every other state and territory.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our early years FareShare was nomadic – moving between kitchens. It cooked at the RACV Club, Victoria Park and the Southbank Hanover Crisis Centre.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Then with generous support from philanthropic foundations, particularly the Jack and Ethel Goldin Foundation, FareShare established its first dedicated kitchen in 2008 in Abbotsford. It recruited more food donors and volunteers, and added first a second and then a third daily shift, and cooked more and more meals.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Despite 350 regular volunteers cooking nearly 500,000 meals a year FareShare was still falling well short of meeting agencies’ requests for food, so it set out to establish larger premises.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2013, with the generous assistance of organisations such as the </a:t>
            </a:r>
            <a:r>
              <a:rPr sz="1200">
                <a:latin typeface="Calibri"/>
                <a:ea typeface="Calibri"/>
                <a:cs typeface="Calibri"/>
                <a:sym typeface="Calibri"/>
                <a:hlinkClick r:id="rId7" invalidUrl="" action="" tgtFrame="" tooltip="" history="1" highlightClick="0" endSnd="0"/>
              </a:rPr>
              <a:t>Ian Potter Foundation</a:t>
            </a:r>
            <a:r>
              <a:rPr sz="1200">
                <a:latin typeface="Calibri"/>
                <a:ea typeface="Calibri"/>
                <a:cs typeface="Calibri"/>
                <a:sym typeface="Calibri"/>
              </a:rPr>
              <a:t>, FareShare started cooking in Australia’s largest charity kitchen – also in Abbotsford.</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To support businesses that wished to donate food to charities, in 2001 FareShare together with the Law Institute of Victoria lobbied the state government to provide legal protection to food businesses that wanted to help the community. In 2002 the campaign resulted in the passage of what has become known as the Good Samaritan law. This law protects food donors from legal action, where food is donated in good condition and in good faith.</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Good Samaritan law was the first of its kind in Australia and has been replicated in every state and territory since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And here are the relevant sections of the legislation: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Wrongs and Other Acts (Public Liability Insurance Reform) 2002 – “Good Samaritan law”</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Part VIB – Food Donor Protection</a:t>
            </a:r>
            <a:br>
              <a:rPr sz="1200">
                <a:latin typeface="Calibri"/>
                <a:ea typeface="Calibri"/>
                <a:cs typeface="Calibri"/>
                <a:sym typeface="Calibri"/>
              </a:rPr>
            </a:br>
            <a:r>
              <a:rPr sz="1200">
                <a:latin typeface="Calibri"/>
                <a:ea typeface="Calibri"/>
                <a:cs typeface="Calibri"/>
                <a:sym typeface="Calibri"/>
              </a:rPr>
              <a:t>31F. Protection of food donors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(1) A person who donates food (the “food donor”) in the circumstances listed in sub-section (2) is not liable in any civil proceeding for any death or injury that results from the consumption of the food.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(2) The circumstances are: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 that the food donor donated the food,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 in good faith for a charitable or benevolent purpose; and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(ii) with the intention that the consumer of the food would not have to pay for the food; and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 that the food was safe to consume at the time it left the possession or control of the food donor; and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 if the food was of a nature that required it to be handled in a particular way to ensure that it remained safe to consume after it left the possession or control of the food donor, that the food donor informed the person to whom the food donor gave the food of those handling requirements; and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 if the food only remained safe to consume for a particular period of time after it left the possession or control of the food donor, that the food donor informed the person to whom the food donor gave the food of that time limit.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(3) For the purposes of this section, food is safe to consume if it is not unsafe food.</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lvl="0"/>
          </a:p>
        </p:txBody>
      </p:sp>
      <p:sp>
        <p:nvSpPr>
          <p:cNvPr id="78" name="Shape 7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Each year more than 100 businesses provide us with perfectly good food that would otherwise end up in landfill.  These include Fonterra (dairy), Kinross Farms (eggs), Woolworths (meat), Boscastle (pastry) and Costa Farms (fresh vegetables).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FareShare accepts food that may be: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Product close to ‘Use By’ date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Product no more than 8 months past ‘Best Before’ date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Products with damaged packaging</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R&amp;D products or finished/deleted product lines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Sample size or bulk produce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Products that fall outside the manufacturers specifications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Over/underweight or mislabeled products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Foodbank Victoria’s Yarraville warehouse, however we also deliver meals to some agencies and schools.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What we cook depends on what businesses donate and we can rescue. We  cook two types of meals: “wet meals” such as casseroles, pastas, curries, tagines, and savoury pastries such as egg and bacon pies, quiches and vegetable and meat sausage rolls.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We endeavour to make our meals as nutritious and tasty as possible. The majority of our meals are frozen once packed for longevity and safety. Our “wet meals” are vacuum-sealed in 1.2kg pouches.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Our meals are distributed to hundreds of charities across Melbourne and regional Victoria. These agencies run soup vans, homeless shelters, support groups for single mothers and school breakfast programs. They include large groups like St Vincent de Paul, the Salvation Army, the Asylum Seekers Resource Centre and Father Bob Maguire Foundation, as well as small community food programs.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Some of them serve up our food, but most groups pack them in parcels for people to take away.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For a small number of charities we prepare meals to suit their needs. Once cooked in our kitchen, we chill them and immediately deliver them for serving within a couple of days. We can only provide this service to charities serving large numbers of meals. For example, we cook and deliver lunch for 160 people at the Asylum Seekers Resource Centre every day.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We provide all our meals to agencies absolutely free of charge, and they must guarantee to give them away for free to the men, women and children in need of support within their communities.</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lvl="0"/>
          </a:p>
        </p:txBody>
      </p:sp>
      <p:sp>
        <p:nvSpPr>
          <p:cNvPr id="141" name="Shape 14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lvl="0"/>
          </a:p>
        </p:txBody>
      </p:sp>
      <p:sp>
        <p:nvSpPr>
          <p:cNvPr id="148" name="Shape 148"/>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key findings of this research include: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foodbowl includes multiple relatively small areas of food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production scattered around the city fringe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foodbowl produces a wide variety of fresh foods, particularly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fresh fruit and vegetables, but also eggs and chicken meat, and some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beef, lamb, pork and dairy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foodbowl produces around 47% of the vegetables grown in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Victoria and around 8% of fruit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Highly perishable foods, such as leafy greens and berries, are typically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grown in the inner foodbowl, close to the city. The outer foodbowl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produces a more diverse range of foods that includes fewer perishable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foods, such as fruit and vegetables, but more livestock products and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some oilseeds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population is predicted to grow to at least 7 million by 2050,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and Melbourne will require 60% more food to meet the population’s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needs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By 2050, around 16% of the farmland in Melbourne’s foodbowl could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be lost if current urban density trends continue, including up to 77% of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farmland in the inner foodbowl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foodbowl currently produces enough food to meet around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41% of the food needs of Greater Melbourne’s population, but by 2050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urban sprawl could reduce the capacity of the city’s foodbowl, so that it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can only produce enough food to meet 18% of the city’s food needs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Melbourne’s foodbowl currently produces enough vegetables to meet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82% of Greater Melbourne’s needs, but by 2050, urban sprawl could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reduce the capacity of the foodbowl to meet Greater Melbourne’s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vegetable needs to around 21%</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If Melbourne is able to accommodate the predicted population increase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a way that contains urban sprawl and retains the city’s capacity for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peri-urban food production, Melbourne’s foodbowl could contribute to a</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more resilient city food supply in the face of increasing climate pressures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on food production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4.1 How much food will be needed to feed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Melbourne in 2050?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Melbourne is Australia’s fastest growing capital city33, and Greater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Melbourne is projected to reach a population of around 7 million by 205034.</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population in the outer foodbowl is also likely to increase by 80%,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reaching almost 900,000 by 2050 (the population of the outer foodbowl is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not included in the estimate of Greater Melbourne’s population).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If Melbournians eat the same diet as they currently consume35, and a similar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amount of food is wasted through the food chain, Greater Melbourne will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require 60% more food to feed its population by 2050 – around 24,132</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tonnes of food per day, at an average of 3.45 kg per person.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4.2 Land loss in Melbourne’s foodbowl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By 2050, Melbourne’s population is likely to grow by at least an additional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2.63 million people to reach a population of 7 million. This analysis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models the possible impact of the predicted population growth on loss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of agricultural land and productive capacity in Melbourne’s foodbowl, if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population growth is accommodated at the current rate of urban density.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That is, it models the potential impacts of maintaining the current trend.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Density rates approved by the Metropolitan Planning Authority37 were used,</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closely validated against Melbourne’s urban growth trend from 1946 to now.</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If the current rate of urban density is maintained, population growth will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likely continue to displace farmland to provide the houses and infrastructure</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needed to support 7 million people by 2050. At the existing rate of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urban density, Melbourne’s Urban Growth Boundary (UGB) is also likely</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to continue to be exceeded. The current Victorian state government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has indicated that it intends to maintain the existing UGB38. However,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Melbourne’s UGB has been moved four times since it was instituted as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 permanent boundary in 200239. There is ongoing pressure for further</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expansion, and the State Planning Policy Framework currently lacks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effective measures to prevent further loss of productive agricultural land40.</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Sheridan, J., Larsen, K. and Carey, R. (2015) Melbourne’s foodbowl:</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Now and at seven million. Victorian Eco-Innovation Lab, The University of</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Melbourne.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Vic and hort production</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Vegetable production: 7 per cent ($3.8 billion)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Since 2006-7 average annual rate of growth &lt;1%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estimated average rate of return (excluding capital appreciation) for top performing vegetable growing farms (that is, the top 25 per cent of farms ranked by their rate of return on capital) was greater than 10 per cent in 2014–15. These farms were typically large and had a high level of capital investment. Top performing vegetable growing farms are also high-cost, high-return producers compared with bottom performing farms.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estimated average rate of return (excluding capital appreciation) for bottom performing vegetable growing farms (that is, the bottom 25 per of farms ranked by their rate of return on capital) was –11 per cent in 2014–15. These farms were typically small and reported below average seasonal conditions, and farmers were more likely to retire or leave the industry in the next five years.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Australian vegetable growing sector is an important source of food. It supplies most of the fresh vegetables consumed in Australia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Several factors have contributed to the increased gross value of vegetable production in Australia, including substantial structural adjustment. Historically, a large number of small farms accounted for the majority of the population. However, between 2011–12 and 2013–14 13 per cent of farms accounted for around 71 per cent of the total value of vegetables produced. The increase in average farm size, and ongoing capital investment in new technologies, has contributed to increased productivity on vegetable farms. Productivity growth is key to agricultural industries remaining competitive and farmers maintaining profitability to ensure long-term viability.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2013–14 the number of Australian vegetable growing farms with an estimated value of agricultural operations (EVAO) greater than $40 000 decreased by 3 per cent to 2 595 farms (Table 1). The majority of this change was attributable to changes in the number of small farms (farms that planted less than 5 hectares of vegetables), which decreased by 25 per cent to 805 farms. Unlike larger farms, the population of small farms changes markedly from year to year in response to seasonal and market conditions. Farmers can enter and exit vegetable production relatively easily compared with other agricultural industries because of the lower capital requirements.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vegetable growing industry makes an important contribution to regional economies. The wide range of climates and soils in Australia enables many types of vegetables to be grown in various parts of the country. The main vegetable producing regions include: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parts of the Murray–Darling Basin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close to Brisbane, in south-east Queensland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Bundaberg, north of Brisbane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Bowen, in north Queensland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the Mornington Peninsula, Bacchus Marsh, the Clyde and Werribee regions close to Melbourne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Lindenow, in the far east of Victoria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south-east South Australia and Virginia, close to Adelaide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northern Tasmania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south-west Western Australia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areas close to Perth, including Gingin. </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(ABARES 2015)</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Click to edit Master title style</a:t>
            </a:r>
          </a:p>
        </p:txBody>
      </p:sp>
      <p:sp>
        <p:nvSpPr>
          <p:cNvPr id="40" name="Shape 40"/>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p:nvPr>
            <p:ph type="body" idx="1"/>
          </p:nvPr>
        </p:nvSpPr>
        <p:spPr>
          <a:xfrm>
            <a:off x="838200" y="365125"/>
            <a:ext cx="7734300" cy="6492875"/>
          </a:xfrm>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Click to edit Master title style</a:t>
            </a:r>
          </a:p>
        </p:txBody>
      </p:sp>
      <p:sp>
        <p:nvSpPr>
          <p:cNvPr id="11" name="Shape 11"/>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Click to edit Master title style</a:t>
            </a:r>
          </a:p>
        </p:txBody>
      </p:sp>
      <p:sp>
        <p:nvSpPr>
          <p:cNvPr id="19" name="Shape 19"/>
          <p:cNvSpPr/>
          <p:nvPr>
            <p:ph type="body" idx="1"/>
          </p:nvPr>
        </p:nvSpPr>
        <p:spPr>
          <a:xfrm>
            <a:off x="838200" y="1825625"/>
            <a:ext cx="5181600" cy="5032375"/>
          </a:xfrm>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p:nvPr>
            <p:ph type="body" idx="1"/>
          </p:nvPr>
        </p:nvSpPr>
        <p:spPr>
          <a:xfrm>
            <a:off x="839787" y="1681163"/>
            <a:ext cx="5157789" cy="823913"/>
          </a:xfrm>
          <a:prstGeom prst="rect">
            <a:avLst/>
          </a:prstGeom>
        </p:spPr>
        <p:txBody>
          <a:bodyPr anchor="b"/>
          <a:lstStyle>
            <a:lvl1pPr marL="0" indent="0">
              <a:buSzTx/>
              <a:buFontTx/>
              <a:buNone/>
              <a:defRPr b="1" sz="2400"/>
            </a:lvl1pPr>
          </a:lstStyle>
          <a:p>
            <a:pPr lvl="0">
              <a:defRPr b="0" sz="1800"/>
            </a:pPr>
            <a:r>
              <a:rPr b="1" sz="2400"/>
              <a:t>Click to edit Master text styles</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Click to edit Master title style</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 name="Shape 4"/>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8.png"/><Relationship Id="rId7" Type="http://schemas.openxmlformats.org/officeDocument/2006/relationships/image" Target="../media/image10.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idx="4294967295"/>
          </p:nvPr>
        </p:nvSpPr>
        <p:spPr>
          <a:xfrm>
            <a:off x="0" y="236538"/>
            <a:ext cx="10515600" cy="1325563"/>
          </a:xfrm>
          <a:prstGeom prst="rect">
            <a:avLst/>
          </a:prstGeom>
        </p:spPr>
        <p:txBody>
          <a:bodyPr/>
          <a:lstStyle>
            <a:lvl1pPr algn="ctr">
              <a:defRPr>
                <a:latin typeface="Arial Bold"/>
                <a:ea typeface="Arial Bold"/>
                <a:cs typeface="Arial Bold"/>
                <a:sym typeface="Arial Bold"/>
              </a:defRPr>
            </a:lvl1pPr>
          </a:lstStyle>
          <a:p>
            <a:pPr lvl="0">
              <a:defRPr sz="1800"/>
            </a:pPr>
            <a:r>
              <a:rPr sz="4400"/>
              <a:t>                 </a:t>
            </a:r>
          </a:p>
        </p:txBody>
      </p:sp>
      <p:pic>
        <p:nvPicPr>
          <p:cNvPr id="50" name="image1.png"/>
          <p:cNvPicPr/>
          <p:nvPr/>
        </p:nvPicPr>
        <p:blipFill>
          <a:blip r:embed="rId2">
            <a:extLst/>
          </a:blip>
          <a:stretch>
            <a:fillRect/>
          </a:stretch>
        </p:blipFill>
        <p:spPr>
          <a:xfrm>
            <a:off x="1002586" y="1399380"/>
            <a:ext cx="10530128" cy="347936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838199" y="365124"/>
            <a:ext cx="9413832" cy="662783"/>
          </a:xfrm>
          <a:prstGeom prst="rect">
            <a:avLst/>
          </a:prstGeom>
        </p:spPr>
        <p:txBody>
          <a:bodyPr/>
          <a:lstStyle>
            <a:lvl1pPr algn="ctr" defTabSz="859536">
              <a:defRPr sz="3666"/>
            </a:lvl1pPr>
          </a:lstStyle>
          <a:p>
            <a:pPr lvl="0">
              <a:defRPr sz="1800"/>
            </a:pPr>
            <a:r>
              <a:rPr sz="3666"/>
              <a:t>Victoria Park Train Station, Abbotsford</a:t>
            </a:r>
          </a:p>
        </p:txBody>
      </p:sp>
      <p:sp>
        <p:nvSpPr>
          <p:cNvPr id="105" name="Shape 105"/>
          <p:cNvSpPr/>
          <p:nvPr>
            <p:ph type="body" idx="1"/>
          </p:nvPr>
        </p:nvSpPr>
        <p:spPr>
          <a:xfrm>
            <a:off x="838199" y="2367641"/>
            <a:ext cx="7101470" cy="3609412"/>
          </a:xfrm>
          <a:prstGeom prst="rect">
            <a:avLst/>
          </a:prstGeom>
        </p:spPr>
        <p:txBody>
          <a:bodyPr/>
          <a:lstStyle/>
          <a:p>
            <a:pPr lvl="0"/>
          </a:p>
        </p:txBody>
      </p:sp>
      <p:pic>
        <p:nvPicPr>
          <p:cNvPr id="106" name="image13.jpg"/>
          <p:cNvPicPr/>
          <p:nvPr/>
        </p:nvPicPr>
        <p:blipFill>
          <a:blip r:embed="rId2">
            <a:extLst/>
          </a:blip>
          <a:stretch>
            <a:fillRect/>
          </a:stretch>
        </p:blipFill>
        <p:spPr>
          <a:xfrm>
            <a:off x="180677" y="1044609"/>
            <a:ext cx="3966125" cy="2974595"/>
          </a:xfrm>
          <a:prstGeom prst="rect">
            <a:avLst/>
          </a:prstGeom>
          <a:ln w="12700">
            <a:miter lim="400000"/>
          </a:ln>
        </p:spPr>
      </p:pic>
      <p:pic>
        <p:nvPicPr>
          <p:cNvPr id="107" name="image14.jpg"/>
          <p:cNvPicPr/>
          <p:nvPr/>
        </p:nvPicPr>
        <p:blipFill>
          <a:blip r:embed="rId3">
            <a:extLst/>
          </a:blip>
          <a:stretch>
            <a:fillRect/>
          </a:stretch>
        </p:blipFill>
        <p:spPr>
          <a:xfrm>
            <a:off x="4063701" y="1026110"/>
            <a:ext cx="3959068" cy="2969301"/>
          </a:xfrm>
          <a:prstGeom prst="rect">
            <a:avLst/>
          </a:prstGeom>
          <a:ln w="12700">
            <a:miter lim="400000"/>
          </a:ln>
        </p:spPr>
      </p:pic>
      <p:pic>
        <p:nvPicPr>
          <p:cNvPr id="108" name="image15.jpg"/>
          <p:cNvPicPr/>
          <p:nvPr/>
        </p:nvPicPr>
        <p:blipFill>
          <a:blip r:embed="rId4">
            <a:extLst/>
          </a:blip>
          <a:stretch>
            <a:fillRect/>
          </a:stretch>
        </p:blipFill>
        <p:spPr>
          <a:xfrm>
            <a:off x="163972" y="3827371"/>
            <a:ext cx="3847519" cy="2885638"/>
          </a:xfrm>
          <a:prstGeom prst="rect">
            <a:avLst/>
          </a:prstGeom>
          <a:ln w="12700">
            <a:miter lim="400000"/>
          </a:ln>
        </p:spPr>
      </p:pic>
      <p:pic>
        <p:nvPicPr>
          <p:cNvPr id="109" name="image16.jpg"/>
          <p:cNvPicPr/>
          <p:nvPr/>
        </p:nvPicPr>
        <p:blipFill>
          <a:blip r:embed="rId5">
            <a:extLst/>
          </a:blip>
          <a:stretch>
            <a:fillRect/>
          </a:stretch>
        </p:blipFill>
        <p:spPr>
          <a:xfrm>
            <a:off x="8010341" y="1023011"/>
            <a:ext cx="3984681" cy="2988512"/>
          </a:xfrm>
          <a:prstGeom prst="rect">
            <a:avLst/>
          </a:prstGeom>
          <a:ln w="12700">
            <a:miter lim="400000"/>
          </a:ln>
        </p:spPr>
      </p:pic>
      <p:pic>
        <p:nvPicPr>
          <p:cNvPr id="110" name="image17.png"/>
          <p:cNvPicPr/>
          <p:nvPr/>
        </p:nvPicPr>
        <p:blipFill>
          <a:blip r:embed="rId6">
            <a:extLst/>
          </a:blip>
          <a:stretch>
            <a:fillRect/>
          </a:stretch>
        </p:blipFill>
        <p:spPr>
          <a:xfrm>
            <a:off x="4011490" y="3827371"/>
            <a:ext cx="5178960" cy="2923328"/>
          </a:xfrm>
          <a:prstGeom prst="rect">
            <a:avLst/>
          </a:prstGeom>
          <a:ln w="12700">
            <a:miter lim="400000"/>
          </a:ln>
        </p:spPr>
      </p:pic>
      <p:pic>
        <p:nvPicPr>
          <p:cNvPr id="111" name="image18.jpg"/>
          <p:cNvPicPr/>
          <p:nvPr/>
        </p:nvPicPr>
        <p:blipFill>
          <a:blip r:embed="rId7">
            <a:extLst/>
          </a:blip>
          <a:stretch>
            <a:fillRect/>
          </a:stretch>
        </p:blipFill>
        <p:spPr>
          <a:xfrm>
            <a:off x="8074979" y="3810668"/>
            <a:ext cx="3920042" cy="2940031"/>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838200" y="365125"/>
            <a:ext cx="10515600" cy="1325563"/>
          </a:xfrm>
          <a:prstGeom prst="rect">
            <a:avLst/>
          </a:prstGeom>
        </p:spPr>
        <p:txBody>
          <a:bodyPr/>
          <a:lstStyle>
            <a:lvl1pPr algn="ctr"/>
          </a:lstStyle>
          <a:p>
            <a:pPr lvl="0">
              <a:defRPr sz="1800"/>
            </a:pPr>
            <a:r>
              <a:rPr sz="4400"/>
              <a:t>Moorabbin Airport</a:t>
            </a:r>
          </a:p>
        </p:txBody>
      </p:sp>
      <p:sp>
        <p:nvSpPr>
          <p:cNvPr id="114" name="Shape 114"/>
          <p:cNvSpPr/>
          <p:nvPr>
            <p:ph type="body" idx="1"/>
          </p:nvPr>
        </p:nvSpPr>
        <p:spPr>
          <a:xfrm>
            <a:off x="543046" y="1552007"/>
            <a:ext cx="3983708" cy="4758641"/>
          </a:xfrm>
          <a:prstGeom prst="rect">
            <a:avLst/>
          </a:prstGeom>
        </p:spPr>
        <p:txBody>
          <a:bodyPr/>
          <a:lstStyle/>
          <a:p>
            <a:pPr lvl="0" marL="0" indent="0">
              <a:lnSpc>
                <a:spcPct val="120000"/>
              </a:lnSpc>
              <a:buSzTx/>
              <a:buNone/>
              <a:defRPr sz="1800"/>
            </a:pPr>
            <a:r>
              <a:rPr b="1" sz="2800"/>
              <a:t>Funding</a:t>
            </a:r>
            <a:endParaRPr b="1" sz="2800"/>
          </a:p>
          <a:p>
            <a:pPr lvl="0" marL="0" indent="0">
              <a:lnSpc>
                <a:spcPct val="120000"/>
              </a:lnSpc>
              <a:buSzTx/>
              <a:buNone/>
              <a:defRPr sz="1800"/>
            </a:pPr>
            <a:r>
              <a:rPr b="1" sz="2800"/>
              <a:t>Professional support:</a:t>
            </a:r>
            <a:endParaRPr b="1" sz="2800"/>
          </a:p>
          <a:p>
            <a:pPr lvl="0" marL="0" indent="0">
              <a:lnSpc>
                <a:spcPct val="120000"/>
              </a:lnSpc>
              <a:buSzTx/>
              <a:buNone/>
              <a:defRPr sz="1800"/>
            </a:pPr>
            <a:r>
              <a:rPr sz="2800"/>
              <a:t>-Garden infrastructure </a:t>
            </a:r>
            <a:endParaRPr sz="2800"/>
          </a:p>
          <a:p>
            <a:pPr lvl="0" marL="0" indent="0">
              <a:lnSpc>
                <a:spcPct val="120000"/>
              </a:lnSpc>
              <a:buSzTx/>
              <a:buNone/>
              <a:defRPr sz="1800"/>
            </a:pPr>
            <a:r>
              <a:rPr sz="2800"/>
              <a:t>-Design </a:t>
            </a:r>
            <a:endParaRPr sz="2800"/>
          </a:p>
          <a:p>
            <a:pPr lvl="0" marL="0" indent="0">
              <a:lnSpc>
                <a:spcPct val="120000"/>
              </a:lnSpc>
              <a:buSzTx/>
              <a:buNone/>
              <a:defRPr sz="1800"/>
            </a:pPr>
            <a:r>
              <a:rPr b="1" sz="2800"/>
              <a:t>Land tenure: </a:t>
            </a:r>
            <a:r>
              <a:rPr sz="2800"/>
              <a:t>Goodman own lease of airport</a:t>
            </a:r>
            <a:endParaRPr sz="2800"/>
          </a:p>
          <a:p>
            <a:pPr lvl="0" marL="0" indent="0">
              <a:lnSpc>
                <a:spcPct val="120000"/>
              </a:lnSpc>
              <a:buSzTx/>
              <a:buNone/>
              <a:defRPr sz="1800"/>
            </a:pPr>
            <a:r>
              <a:rPr sz="2800"/>
              <a:t>Site ¾ acre, &gt;30 year lease</a:t>
            </a:r>
          </a:p>
        </p:txBody>
      </p:sp>
      <p:pic>
        <p:nvPicPr>
          <p:cNvPr id="115" name="image19.jpg"/>
          <p:cNvPicPr/>
          <p:nvPr/>
        </p:nvPicPr>
        <p:blipFill>
          <a:blip r:embed="rId2">
            <a:extLst/>
          </a:blip>
          <a:stretch>
            <a:fillRect/>
          </a:stretch>
        </p:blipFill>
        <p:spPr>
          <a:xfrm>
            <a:off x="4526753" y="1690689"/>
            <a:ext cx="6013904" cy="4510429"/>
          </a:xfrm>
          <a:prstGeom prst="rect">
            <a:avLst/>
          </a:prstGeom>
          <a:ln w="12700">
            <a:miter lim="400000"/>
          </a:ln>
        </p:spPr>
      </p:pic>
      <p:pic>
        <p:nvPicPr>
          <p:cNvPr id="116" name="image20.jpg"/>
          <p:cNvPicPr/>
          <p:nvPr/>
        </p:nvPicPr>
        <p:blipFill>
          <a:blip r:embed="rId3">
            <a:extLst/>
          </a:blip>
          <a:stretch>
            <a:fillRect/>
          </a:stretch>
        </p:blipFill>
        <p:spPr>
          <a:xfrm rot="5400000">
            <a:off x="7961321" y="2254489"/>
            <a:ext cx="4510430" cy="3382826"/>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838200" y="365125"/>
            <a:ext cx="10515600" cy="1325563"/>
          </a:xfrm>
          <a:prstGeom prst="rect">
            <a:avLst/>
          </a:prstGeom>
        </p:spPr>
        <p:txBody>
          <a:bodyPr/>
          <a:lstStyle>
            <a:lvl1pPr algn="ctr"/>
          </a:lstStyle>
          <a:p>
            <a:pPr lvl="0">
              <a:defRPr sz="1800"/>
            </a:pPr>
            <a:r>
              <a:rPr sz="4400"/>
              <a:t>The Baguley Family Farm, Clayton South</a:t>
            </a:r>
          </a:p>
        </p:txBody>
      </p:sp>
      <p:sp>
        <p:nvSpPr>
          <p:cNvPr id="119" name="Shape 119"/>
          <p:cNvSpPr/>
          <p:nvPr>
            <p:ph type="body" idx="1"/>
          </p:nvPr>
        </p:nvSpPr>
        <p:spPr>
          <a:xfrm>
            <a:off x="578092" y="1514475"/>
            <a:ext cx="2937841" cy="4512840"/>
          </a:xfrm>
          <a:prstGeom prst="rect">
            <a:avLst/>
          </a:prstGeom>
        </p:spPr>
        <p:txBody>
          <a:bodyPr/>
          <a:lstStyle/>
          <a:p>
            <a:pPr lvl="0" marL="0" indent="0">
              <a:lnSpc>
                <a:spcPct val="96000"/>
              </a:lnSpc>
              <a:buSzTx/>
              <a:buNone/>
              <a:defRPr sz="1800"/>
            </a:pPr>
            <a:r>
              <a:rPr b="1" sz="2100"/>
              <a:t>Funding? </a:t>
            </a:r>
            <a:r>
              <a:rPr sz="2100"/>
              <a:t>Not yet</a:t>
            </a:r>
            <a:endParaRPr b="1" sz="2100"/>
          </a:p>
          <a:p>
            <a:pPr lvl="0" marL="0" indent="0">
              <a:lnSpc>
                <a:spcPct val="96000"/>
              </a:lnSpc>
              <a:buSzTx/>
              <a:buNone/>
              <a:defRPr sz="1800"/>
            </a:pPr>
            <a:endParaRPr b="1" sz="2100"/>
          </a:p>
          <a:p>
            <a:pPr lvl="0" marL="0" indent="0">
              <a:lnSpc>
                <a:spcPct val="96000"/>
              </a:lnSpc>
              <a:buSzTx/>
              <a:buNone/>
              <a:defRPr sz="1800"/>
            </a:pPr>
            <a:r>
              <a:rPr b="1" sz="2100"/>
              <a:t>Frank </a:t>
            </a:r>
            <a:r>
              <a:rPr sz="2100"/>
              <a:t> </a:t>
            </a:r>
            <a:endParaRPr sz="2100"/>
          </a:p>
          <a:p>
            <a:pPr lvl="0" marL="0" indent="0">
              <a:lnSpc>
                <a:spcPct val="96000"/>
              </a:lnSpc>
              <a:buSzTx/>
              <a:buNone/>
              <a:defRPr sz="1800"/>
            </a:pPr>
            <a:r>
              <a:rPr b="1" sz="2100"/>
              <a:t>Les:</a:t>
            </a:r>
            <a:r>
              <a:rPr sz="2100"/>
              <a:t> Sacred Heart Mission in St Kilda FareShare</a:t>
            </a:r>
            <a:endParaRPr sz="2100"/>
          </a:p>
          <a:p>
            <a:pPr lvl="0" marL="0" indent="0">
              <a:lnSpc>
                <a:spcPct val="96000"/>
              </a:lnSpc>
              <a:buSzTx/>
              <a:buNone/>
              <a:defRPr sz="1800"/>
            </a:pPr>
            <a:endParaRPr sz="2100"/>
          </a:p>
          <a:p>
            <a:pPr lvl="0" marL="0" indent="0">
              <a:lnSpc>
                <a:spcPct val="96000"/>
              </a:lnSpc>
              <a:buSzTx/>
              <a:buNone/>
              <a:defRPr sz="1800"/>
            </a:pPr>
            <a:r>
              <a:rPr sz="2100"/>
              <a:t>-Advice</a:t>
            </a:r>
            <a:endParaRPr sz="2100"/>
          </a:p>
          <a:p>
            <a:pPr lvl="0" marL="0" indent="0">
              <a:lnSpc>
                <a:spcPct val="96000"/>
              </a:lnSpc>
              <a:buSzTx/>
              <a:buNone/>
              <a:defRPr sz="1800"/>
            </a:pPr>
            <a:r>
              <a:rPr sz="2100"/>
              <a:t>-preparing garden beds </a:t>
            </a:r>
            <a:endParaRPr sz="2100"/>
          </a:p>
          <a:p>
            <a:pPr lvl="0" marL="0" indent="0">
              <a:lnSpc>
                <a:spcPct val="96000"/>
              </a:lnSpc>
              <a:buSzTx/>
              <a:buNone/>
              <a:defRPr sz="1800"/>
            </a:pPr>
            <a:r>
              <a:rPr sz="2100"/>
              <a:t>-use of land   </a:t>
            </a:r>
          </a:p>
        </p:txBody>
      </p:sp>
      <p:pic>
        <p:nvPicPr>
          <p:cNvPr id="120" name="image21.png"/>
          <p:cNvPicPr/>
          <p:nvPr/>
        </p:nvPicPr>
        <p:blipFill>
          <a:blip r:embed="rId2">
            <a:extLst/>
          </a:blip>
          <a:stretch>
            <a:fillRect/>
          </a:stretch>
        </p:blipFill>
        <p:spPr>
          <a:xfrm>
            <a:off x="9258300" y="1514475"/>
            <a:ext cx="2476577" cy="4395924"/>
          </a:xfrm>
          <a:prstGeom prst="rect">
            <a:avLst/>
          </a:prstGeom>
          <a:ln w="12700">
            <a:miter lim="400000"/>
          </a:ln>
        </p:spPr>
      </p:pic>
      <p:pic>
        <p:nvPicPr>
          <p:cNvPr id="121" name="image22.jpg"/>
          <p:cNvPicPr/>
          <p:nvPr/>
        </p:nvPicPr>
        <p:blipFill>
          <a:blip r:embed="rId3">
            <a:extLst/>
          </a:blip>
          <a:stretch>
            <a:fillRect/>
          </a:stretch>
        </p:blipFill>
        <p:spPr>
          <a:xfrm>
            <a:off x="3608613" y="1514475"/>
            <a:ext cx="5866841" cy="440013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838200" y="365125"/>
            <a:ext cx="10515600" cy="1325563"/>
          </a:xfrm>
          <a:prstGeom prst="rect">
            <a:avLst/>
          </a:prstGeom>
        </p:spPr>
        <p:txBody>
          <a:bodyPr/>
          <a:lstStyle>
            <a:lvl1pPr algn="ctr"/>
          </a:lstStyle>
          <a:p>
            <a:pPr lvl="0">
              <a:defRPr sz="1800"/>
            </a:pPr>
            <a:r>
              <a:rPr sz="4400"/>
              <a:t>FareShare Volunteers </a:t>
            </a:r>
          </a:p>
        </p:txBody>
      </p:sp>
      <p:sp>
        <p:nvSpPr>
          <p:cNvPr id="124" name="Shape 124"/>
          <p:cNvSpPr/>
          <p:nvPr>
            <p:ph type="body" idx="1"/>
          </p:nvPr>
        </p:nvSpPr>
        <p:spPr>
          <a:xfrm>
            <a:off x="451757" y="1338943"/>
            <a:ext cx="4970248" cy="5211198"/>
          </a:xfrm>
          <a:prstGeom prst="rect">
            <a:avLst/>
          </a:prstGeom>
        </p:spPr>
        <p:txBody>
          <a:bodyPr/>
          <a:lstStyle/>
          <a:p>
            <a:pPr lvl="0" marL="0" indent="0">
              <a:lnSpc>
                <a:spcPct val="96000"/>
              </a:lnSpc>
              <a:buSzTx/>
              <a:buNone/>
              <a:defRPr sz="1800"/>
            </a:pPr>
            <a:r>
              <a:rPr b="1" sz="2100"/>
              <a:t>Garden &gt;100</a:t>
            </a:r>
            <a:endParaRPr sz="2100"/>
          </a:p>
          <a:p>
            <a:pPr lvl="0" marL="0" indent="0">
              <a:lnSpc>
                <a:spcPct val="96000"/>
              </a:lnSpc>
              <a:buSzTx/>
              <a:buNone/>
              <a:defRPr sz="1800"/>
            </a:pPr>
            <a:r>
              <a:rPr b="1" sz="2100"/>
              <a:t>Increase knowledge and skills within the garden</a:t>
            </a:r>
            <a:endParaRPr b="1" sz="2100"/>
          </a:p>
          <a:p>
            <a:pPr lvl="0" marL="0" indent="0">
              <a:lnSpc>
                <a:spcPct val="96000"/>
              </a:lnSpc>
              <a:buSzTx/>
              <a:buNone/>
              <a:defRPr sz="1800"/>
            </a:pPr>
            <a:r>
              <a:rPr b="1" sz="2100"/>
              <a:t>Increase responsibility</a:t>
            </a:r>
            <a:endParaRPr sz="2100"/>
          </a:p>
          <a:p>
            <a:pPr lvl="0" marL="0" indent="0">
              <a:lnSpc>
                <a:spcPct val="96000"/>
              </a:lnSpc>
              <a:buSzTx/>
              <a:buNone/>
              <a:defRPr sz="1800"/>
            </a:pPr>
            <a:endParaRPr sz="2100"/>
          </a:p>
          <a:p>
            <a:pPr lvl="0" marL="0" indent="0">
              <a:lnSpc>
                <a:spcPct val="96000"/>
              </a:lnSpc>
              <a:buSzTx/>
              <a:buNone/>
              <a:defRPr sz="1800"/>
            </a:pPr>
            <a:r>
              <a:rPr b="1" sz="2100"/>
              <a:t>Limiting factors to NFP urban ag: </a:t>
            </a:r>
            <a:r>
              <a:rPr sz="2100"/>
              <a:t>funds, access to land, knowledge skills resources (Hickman 2015)</a:t>
            </a:r>
            <a:endParaRPr sz="2100"/>
          </a:p>
          <a:p>
            <a:pPr lvl="0" marL="0" indent="0">
              <a:lnSpc>
                <a:spcPct val="96000"/>
              </a:lnSpc>
              <a:buSzTx/>
              <a:buNone/>
              <a:defRPr sz="1800"/>
            </a:pPr>
            <a:r>
              <a:rPr b="1" sz="2100"/>
              <a:t>Enabling factors for FareShare gardens: </a:t>
            </a:r>
            <a:r>
              <a:rPr sz="2100"/>
              <a:t>funds, professional and local government support, existing relationships and volunteers (Hickman 2015)</a:t>
            </a:r>
          </a:p>
        </p:txBody>
      </p:sp>
      <p:pic>
        <p:nvPicPr>
          <p:cNvPr id="125" name="image23.jpg"/>
          <p:cNvPicPr/>
          <p:nvPr/>
        </p:nvPicPr>
        <p:blipFill>
          <a:blip r:embed="rId2">
            <a:extLst/>
          </a:blip>
          <a:stretch>
            <a:fillRect/>
          </a:stretch>
        </p:blipFill>
        <p:spPr>
          <a:xfrm>
            <a:off x="6968672" y="1485105"/>
            <a:ext cx="4771570" cy="3578678"/>
          </a:xfrm>
          <a:prstGeom prst="rect">
            <a:avLst/>
          </a:prstGeom>
          <a:ln w="12700">
            <a:miter lim="400000"/>
          </a:ln>
        </p:spPr>
      </p:pic>
      <p:pic>
        <p:nvPicPr>
          <p:cNvPr id="126" name="image24.jpg"/>
          <p:cNvPicPr/>
          <p:nvPr/>
        </p:nvPicPr>
        <p:blipFill>
          <a:blip r:embed="rId3">
            <a:extLst/>
          </a:blip>
          <a:stretch>
            <a:fillRect/>
          </a:stretch>
        </p:blipFill>
        <p:spPr>
          <a:xfrm rot="5400000">
            <a:off x="4861588" y="2627228"/>
            <a:ext cx="4483329" cy="3362497"/>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image25.jpeg"/>
          <p:cNvPicPr/>
          <p:nvPr/>
        </p:nvPicPr>
        <p:blipFill>
          <a:blip r:embed="rId2">
            <a:extLst/>
          </a:blip>
          <a:stretch>
            <a:fillRect/>
          </a:stretch>
        </p:blipFill>
        <p:spPr>
          <a:xfrm>
            <a:off x="3026536" y="1420584"/>
            <a:ext cx="6999899" cy="5140668"/>
          </a:xfrm>
          <a:prstGeom prst="rect">
            <a:avLst/>
          </a:prstGeom>
          <a:ln w="12700">
            <a:miter lim="400000"/>
          </a:ln>
        </p:spPr>
      </p:pic>
      <p:sp>
        <p:nvSpPr>
          <p:cNvPr id="129" name="Shape 129"/>
          <p:cNvSpPr/>
          <p:nvPr>
            <p:ph type="title"/>
          </p:nvPr>
        </p:nvSpPr>
        <p:spPr>
          <a:xfrm>
            <a:off x="838200" y="365125"/>
            <a:ext cx="10515600" cy="1325563"/>
          </a:xfrm>
          <a:prstGeom prst="rect">
            <a:avLst/>
          </a:prstGeom>
        </p:spPr>
        <p:txBody>
          <a:bodyPr/>
          <a:lstStyle/>
          <a:p>
            <a:pPr lvl="0" algn="ctr" defTabSz="850391">
              <a:defRPr sz="1800"/>
            </a:pPr>
            <a:r>
              <a:rPr sz="3627"/>
              <a:t>Monitoring and Evaluation </a:t>
            </a:r>
            <a:br>
              <a:rPr sz="3627"/>
            </a:br>
            <a:r>
              <a:rPr sz="2511"/>
              <a:t>Yield; Volunteer engagement; Garden (rotation, area…) </a:t>
            </a:r>
            <a:br>
              <a:rPr sz="2511"/>
            </a:br>
          </a:p>
        </p:txBody>
      </p:sp>
      <p:sp>
        <p:nvSpPr>
          <p:cNvPr id="130" name="Shape 130"/>
          <p:cNvSpPr/>
          <p:nvPr/>
        </p:nvSpPr>
        <p:spPr>
          <a:xfrm>
            <a:off x="9752920" y="6264119"/>
            <a:ext cx="243908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1</a:t>
            </a:r>
            <a:r>
              <a:rPr baseline="30000"/>
              <a:t>st</a:t>
            </a:r>
            <a:r>
              <a:t> August 2016</a:t>
            </a:r>
          </a:p>
        </p:txBody>
      </p:sp>
      <p:sp>
        <p:nvSpPr>
          <p:cNvPr id="131" name="Shape 131"/>
          <p:cNvSpPr/>
          <p:nvPr/>
        </p:nvSpPr>
        <p:spPr>
          <a:xfrm>
            <a:off x="484797" y="1420585"/>
            <a:ext cx="2668908" cy="484353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1000"/>
              </a:spcBef>
            </a:pPr>
            <a:endParaRPr b="1" sz="2800"/>
          </a:p>
          <a:p>
            <a:pPr lvl="0">
              <a:lnSpc>
                <a:spcPct val="90000"/>
              </a:lnSpc>
              <a:spcBef>
                <a:spcPts val="1000"/>
              </a:spcBef>
            </a:pPr>
            <a:r>
              <a:rPr b="1" sz="2800"/>
              <a:t>Key factor for continuation: </a:t>
            </a:r>
            <a:r>
              <a:rPr b="1" sz="2800">
                <a:solidFill>
                  <a:srgbClr val="FF0000"/>
                </a:solidFill>
              </a:rPr>
              <a:t>Yield</a:t>
            </a:r>
            <a:endParaRPr sz="2800"/>
          </a:p>
          <a:p>
            <a:pPr lvl="0">
              <a:lnSpc>
                <a:spcPct val="90000"/>
              </a:lnSpc>
              <a:spcBef>
                <a:spcPts val="1000"/>
              </a:spcBef>
            </a:pPr>
            <a:endParaRPr b="1" sz="2800"/>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26.jpg"/>
          <p:cNvPicPr/>
          <p:nvPr/>
        </p:nvPicPr>
        <p:blipFill>
          <a:blip r:embed="rId2">
            <a:extLst/>
          </a:blip>
          <a:stretch>
            <a:fillRect/>
          </a:stretch>
        </p:blipFill>
        <p:spPr>
          <a:xfrm>
            <a:off x="4397328" y="1072607"/>
            <a:ext cx="7608845" cy="5706635"/>
          </a:xfrm>
          <a:prstGeom prst="rect">
            <a:avLst/>
          </a:prstGeom>
          <a:ln w="12700">
            <a:miter lim="400000"/>
          </a:ln>
        </p:spPr>
      </p:pic>
      <p:sp>
        <p:nvSpPr>
          <p:cNvPr id="134" name="Shape 134"/>
          <p:cNvSpPr/>
          <p:nvPr>
            <p:ph type="title"/>
          </p:nvPr>
        </p:nvSpPr>
        <p:spPr>
          <a:xfrm>
            <a:off x="838200" y="365125"/>
            <a:ext cx="10515600" cy="821125"/>
          </a:xfrm>
          <a:prstGeom prst="rect">
            <a:avLst/>
          </a:prstGeom>
        </p:spPr>
        <p:txBody>
          <a:bodyPr/>
          <a:lstStyle>
            <a:lvl1pPr algn="ctr"/>
          </a:lstStyle>
          <a:p>
            <a:pPr lvl="0">
              <a:defRPr sz="1800"/>
            </a:pPr>
            <a:r>
              <a:rPr sz="4400"/>
              <a:t>Three Contexts</a:t>
            </a:r>
          </a:p>
        </p:txBody>
      </p:sp>
      <p:graphicFrame>
        <p:nvGraphicFramePr>
          <p:cNvPr id="135" name="Table 135"/>
          <p:cNvGraphicFramePr/>
          <p:nvPr/>
        </p:nvGraphicFramePr>
        <p:xfrm>
          <a:off x="185827" y="1072609"/>
          <a:ext cx="7227345" cy="570663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770697"/>
                <a:gridCol w="1806838"/>
                <a:gridCol w="1824903"/>
                <a:gridCol w="1824905"/>
              </a:tblGrid>
              <a:tr h="670153">
                <a:tc>
                  <a:txBody>
                    <a:bodyPr/>
                    <a:lstStyle/>
                    <a:p>
                      <a:pPr lvl="0" algn="l">
                        <a:defRPr b="0" i="0" sz="1800">
                          <a:solidFill>
                            <a:srgbClr val="000000"/>
                          </a:solidFill>
                        </a:defRPr>
                      </a:pPr>
                      <a:r>
                        <a:rPr b="1"/>
                        <a:t/>
                      </a:r>
                    </a:p>
                  </a:txBody>
                  <a:tcPr marL="45720" marR="45720" marT="45720" marB="45720" anchor="t" anchorCtr="0" horzOverflow="overflow"/>
                </a:tc>
                <a:tc>
                  <a:txBody>
                    <a:bodyPr/>
                    <a:lstStyle/>
                    <a:p>
                      <a:pPr lvl="0" algn="l">
                        <a:defRPr b="0" i="0" sz="1800">
                          <a:solidFill>
                            <a:srgbClr val="000000"/>
                          </a:solidFill>
                        </a:defRPr>
                      </a:pPr>
                      <a:r>
                        <a:rPr b="1"/>
                        <a:t>Vic Park, Abbotsford</a:t>
                      </a:r>
                    </a:p>
                  </a:txBody>
                  <a:tcPr marL="45720" marR="45720" marT="45720" marB="45720" anchor="t" anchorCtr="0" horzOverflow="overflow"/>
                </a:tc>
                <a:tc>
                  <a:txBody>
                    <a:bodyPr/>
                    <a:lstStyle/>
                    <a:p>
                      <a:pPr lvl="0" algn="l">
                        <a:defRPr b="0" i="0" sz="1800">
                          <a:solidFill>
                            <a:srgbClr val="000000"/>
                          </a:solidFill>
                        </a:defRPr>
                      </a:pPr>
                      <a:r>
                        <a:rPr b="1"/>
                        <a:t>Moorabbin Airport</a:t>
                      </a:r>
                    </a:p>
                  </a:txBody>
                  <a:tcPr marL="45720" marR="45720" marT="45720" marB="45720" anchor="t" anchorCtr="0" horzOverflow="overflow"/>
                </a:tc>
                <a:tc>
                  <a:txBody>
                    <a:bodyPr/>
                    <a:lstStyle/>
                    <a:p>
                      <a:pPr lvl="0" algn="l">
                        <a:defRPr b="0" i="0" sz="1800">
                          <a:solidFill>
                            <a:srgbClr val="000000"/>
                          </a:solidFill>
                        </a:defRPr>
                      </a:pPr>
                      <a:r>
                        <a:rPr b="1"/>
                        <a:t>Baguley Family Farm</a:t>
                      </a:r>
                    </a:p>
                  </a:txBody>
                  <a:tcPr marL="45720" marR="45720" marT="45720" marB="45720" anchor="t" anchorCtr="0" horzOverflow="overflow"/>
                </a:tc>
              </a:tr>
              <a:tr h="437509">
                <a:tc>
                  <a:txBody>
                    <a:bodyPr/>
                    <a:lstStyle/>
                    <a:p>
                      <a:pPr lvl="0" algn="l">
                        <a:defRPr b="0" i="0" sz="1800"/>
                      </a:pPr>
                      <a:r>
                        <a:rPr b="1" i="1"/>
                        <a:t>Cost</a:t>
                      </a:r>
                    </a:p>
                  </a:txBody>
                  <a:tcPr marL="45720" marR="45720" marT="45720" marB="45720" anchor="t" anchorCtr="0" horzOverflow="overflow"/>
                </a:tc>
                <a:tc>
                  <a:txBody>
                    <a:bodyPr/>
                    <a:lstStyle/>
                    <a:p>
                      <a:pPr lvl="0" algn="l">
                        <a:defRPr b="0" i="0" sz="1800"/>
                      </a:pPr>
                      <a:r>
                        <a:rPr b="1" i="1"/>
                        <a:t>High</a:t>
                      </a:r>
                    </a:p>
                  </a:txBody>
                  <a:tcPr marL="45720" marR="45720" marT="45720" marB="45720" anchor="t" anchorCtr="0" horzOverflow="overflow"/>
                </a:tc>
                <a:tc>
                  <a:txBody>
                    <a:bodyPr/>
                    <a:lstStyle/>
                    <a:p>
                      <a:pPr lvl="0" algn="l">
                        <a:defRPr b="0" i="0" sz="1800"/>
                      </a:pPr>
                      <a:r>
                        <a:rPr b="1" i="1"/>
                        <a:t>High</a:t>
                      </a:r>
                    </a:p>
                  </a:txBody>
                  <a:tcPr marL="45720" marR="45720" marT="45720" marB="45720" anchor="t" anchorCtr="0" horzOverflow="overflow"/>
                </a:tc>
                <a:tc>
                  <a:txBody>
                    <a:bodyPr/>
                    <a:lstStyle/>
                    <a:p>
                      <a:pPr lvl="0" algn="l">
                        <a:defRPr b="0" i="0" sz="1800"/>
                      </a:pPr>
                      <a:r>
                        <a:rPr b="1" i="1">
                          <a:solidFill>
                            <a:srgbClr val="FF0000"/>
                          </a:solidFill>
                        </a:rPr>
                        <a:t>Low</a:t>
                      </a:r>
                    </a:p>
                  </a:txBody>
                  <a:tcPr marL="45720" marR="45720" marT="45720" marB="45720" anchor="t" anchorCtr="0" horzOverflow="overflow"/>
                </a:tc>
              </a:tr>
              <a:tr h="1166114">
                <a:tc>
                  <a:txBody>
                    <a:bodyPr/>
                    <a:lstStyle/>
                    <a:p>
                      <a:pPr lvl="0" algn="l">
                        <a:defRPr b="0" i="0" sz="1800"/>
                      </a:pPr>
                      <a:r>
                        <a:rPr b="1" i="1"/>
                        <a:t>Land tenure</a:t>
                      </a:r>
                    </a:p>
                  </a:txBody>
                  <a:tcPr marL="45720" marR="45720" marT="45720" marB="45720" anchor="t" anchorCtr="0" horzOverflow="overflow"/>
                </a:tc>
                <a:tc>
                  <a:txBody>
                    <a:bodyPr/>
                    <a:lstStyle/>
                    <a:p>
                      <a:pPr lvl="0" algn="l">
                        <a:defRPr b="0" i="0" sz="1800"/>
                      </a:pPr>
                      <a:r>
                        <a:rPr b="1" i="1">
                          <a:solidFill>
                            <a:srgbClr val="FF0000"/>
                          </a:solidFill>
                        </a:rPr>
                        <a:t>Insecure</a:t>
                      </a:r>
                      <a:endParaRPr b="1" i="1">
                        <a:solidFill>
                          <a:srgbClr val="FF0000"/>
                        </a:solidFill>
                      </a:endParaRPr>
                    </a:p>
                    <a:p>
                      <a:pPr lvl="0" algn="l">
                        <a:defRPr b="0" i="0" sz="1800"/>
                      </a:pPr>
                      <a:r>
                        <a:rPr b="1" i="1"/>
                        <a:t>Government land, 2 year lease</a:t>
                      </a:r>
                    </a:p>
                  </a:txBody>
                  <a:tcPr marL="45720" marR="45720" marT="45720" marB="45720" anchor="t" anchorCtr="0" horzOverflow="overflow"/>
                </a:tc>
                <a:tc>
                  <a:txBody>
                    <a:bodyPr/>
                    <a:lstStyle/>
                    <a:p>
                      <a:pPr lvl="0" algn="l">
                        <a:defRPr b="0" i="0" sz="1800"/>
                      </a:pPr>
                      <a:r>
                        <a:rPr b="1" i="1">
                          <a:solidFill>
                            <a:srgbClr val="FF0000"/>
                          </a:solidFill>
                        </a:rPr>
                        <a:t>Secure</a:t>
                      </a:r>
                      <a:endParaRPr b="1" i="1">
                        <a:solidFill>
                          <a:srgbClr val="FF0000"/>
                        </a:solidFill>
                      </a:endParaRPr>
                    </a:p>
                    <a:p>
                      <a:pPr lvl="0" algn="l">
                        <a:defRPr b="0" i="0" sz="1800"/>
                      </a:pPr>
                      <a:r>
                        <a:rPr b="1" i="1">
                          <a:solidFill>
                            <a:srgbClr val="FF0000"/>
                          </a:solidFill>
                        </a:rPr>
                        <a:t>Corporate land, &gt;30 year lease </a:t>
                      </a:r>
                    </a:p>
                  </a:txBody>
                  <a:tcPr marL="45720" marR="45720" marT="45720" marB="45720" anchor="t" anchorCtr="0" horzOverflow="overflow"/>
                </a:tc>
                <a:tc>
                  <a:txBody>
                    <a:bodyPr/>
                    <a:lstStyle/>
                    <a:p>
                      <a:pPr lvl="0" algn="l">
                        <a:defRPr b="0" i="0" sz="1800"/>
                      </a:pPr>
                      <a:r>
                        <a:rPr b="1" i="1">
                          <a:solidFill>
                            <a:srgbClr val="FF0000"/>
                          </a:solidFill>
                        </a:rPr>
                        <a:t>Insecure </a:t>
                      </a:r>
                      <a:endParaRPr b="1" i="1">
                        <a:solidFill>
                          <a:srgbClr val="FF0000"/>
                        </a:solidFill>
                      </a:endParaRPr>
                    </a:p>
                    <a:p>
                      <a:pPr lvl="0" algn="l">
                        <a:defRPr b="0" i="0" sz="1800"/>
                      </a:pPr>
                      <a:r>
                        <a:rPr b="1" i="1">
                          <a:solidFill>
                            <a:srgbClr val="FF0000"/>
                          </a:solidFill>
                        </a:rPr>
                        <a:t>Private freehold, no set time</a:t>
                      </a:r>
                    </a:p>
                  </a:txBody>
                  <a:tcPr marL="45720" marR="45720" marT="45720" marB="45720" anchor="t" anchorCtr="0" horzOverflow="overflow"/>
                </a:tc>
              </a:tr>
              <a:tr h="670153">
                <a:tc>
                  <a:txBody>
                    <a:bodyPr/>
                    <a:lstStyle/>
                    <a:p>
                      <a:pPr lvl="0" algn="l">
                        <a:defRPr b="0" i="0" sz="1800"/>
                      </a:pPr>
                      <a:r>
                        <a:rPr b="1" i="1"/>
                        <a:t>Volunteers</a:t>
                      </a:r>
                    </a:p>
                  </a:txBody>
                  <a:tcPr marL="45720" marR="45720" marT="45720" marB="45720" anchor="t" anchorCtr="0" horzOverflow="overflow"/>
                </a:tc>
                <a:tc>
                  <a:txBody>
                    <a:bodyPr/>
                    <a:lstStyle/>
                    <a:p>
                      <a:pPr lvl="0" algn="l">
                        <a:defRPr b="0" i="0" sz="1800"/>
                      </a:pPr>
                      <a:r>
                        <a:rPr b="1" i="1">
                          <a:solidFill>
                            <a:srgbClr val="FF0000"/>
                          </a:solidFill>
                        </a:rPr>
                        <a:t>Approx. 70</a:t>
                      </a:r>
                      <a:endParaRPr b="1" i="1">
                        <a:solidFill>
                          <a:srgbClr val="FF0000"/>
                        </a:solidFill>
                      </a:endParaRPr>
                    </a:p>
                    <a:p>
                      <a:pPr lvl="0" algn="l">
                        <a:defRPr b="0" i="0" sz="1800"/>
                      </a:pPr>
                      <a:r>
                        <a:rPr b="1" i="1">
                          <a:solidFill>
                            <a:srgbClr val="FF0000"/>
                          </a:solidFill>
                        </a:rPr>
                        <a:t>(90 interested)</a:t>
                      </a:r>
                    </a:p>
                  </a:txBody>
                  <a:tcPr marL="45720" marR="45720" marT="45720" marB="45720" anchor="t" anchorCtr="0" horzOverflow="overflow"/>
                </a:tc>
                <a:tc>
                  <a:txBody>
                    <a:bodyPr/>
                    <a:lstStyle/>
                    <a:p>
                      <a:pPr lvl="0" algn="l">
                        <a:defRPr b="0" i="0" sz="1800"/>
                      </a:pPr>
                      <a:r>
                        <a:rPr b="1" i="1"/>
                        <a:t>Approx. 20</a:t>
                      </a:r>
                      <a:endParaRPr b="1" i="1"/>
                    </a:p>
                    <a:p>
                      <a:pPr lvl="0" algn="l">
                        <a:defRPr b="0" i="0" sz="1800"/>
                      </a:pPr>
                      <a:r>
                        <a:rPr b="1" i="1"/>
                        <a:t>(29 interested)</a:t>
                      </a:r>
                    </a:p>
                  </a:txBody>
                  <a:tcPr marL="45720" marR="45720" marT="45720" marB="45720" anchor="t" anchorCtr="0" horzOverflow="overflow"/>
                </a:tc>
                <a:tc>
                  <a:txBody>
                    <a:bodyPr/>
                    <a:lstStyle/>
                    <a:p>
                      <a:pPr lvl="0" algn="l">
                        <a:defRPr b="0" i="0" sz="1800"/>
                      </a:pPr>
                      <a:r>
                        <a:rPr b="1" i="1"/>
                        <a:t>About to start with 15 people</a:t>
                      </a:r>
                    </a:p>
                  </a:txBody>
                  <a:tcPr marL="45720" marR="45720" marT="45720" marB="45720" anchor="t" anchorCtr="0" horzOverflow="overflow"/>
                </a:tc>
              </a:tr>
              <a:tr h="458457">
                <a:tc>
                  <a:txBody>
                    <a:bodyPr/>
                    <a:lstStyle/>
                    <a:p>
                      <a:pPr lvl="0" algn="l">
                        <a:defRPr b="0" i="0" sz="1800"/>
                      </a:pPr>
                      <a:r>
                        <a:rPr b="1" i="1"/>
                        <a:t>Stakeholders</a:t>
                      </a:r>
                    </a:p>
                  </a:txBody>
                  <a:tcPr marL="45720" marR="45720" marT="45720" marB="45720" anchor="t" anchorCtr="0" horzOverflow="overflow"/>
                </a:tc>
                <a:tc>
                  <a:txBody>
                    <a:bodyPr/>
                    <a:lstStyle/>
                    <a:p>
                      <a:pPr lvl="0" algn="l">
                        <a:defRPr b="0" i="0" sz="1800"/>
                      </a:pPr>
                      <a:r>
                        <a:rPr b="1" i="1">
                          <a:solidFill>
                            <a:srgbClr val="FF0000"/>
                          </a:solidFill>
                        </a:rPr>
                        <a:t>High number</a:t>
                      </a:r>
                    </a:p>
                  </a:txBody>
                  <a:tcPr marL="45720" marR="45720" marT="45720" marB="45720" anchor="t" anchorCtr="0" horzOverflow="overflow"/>
                </a:tc>
                <a:tc>
                  <a:txBody>
                    <a:bodyPr/>
                    <a:lstStyle/>
                    <a:p>
                      <a:pPr lvl="0" algn="l">
                        <a:defRPr b="0" i="0" sz="1800"/>
                      </a:pPr>
                      <a:r>
                        <a:rPr b="1" i="1"/>
                        <a:t>2</a:t>
                      </a:r>
                    </a:p>
                  </a:txBody>
                  <a:tcPr marL="45720" marR="45720" marT="45720" marB="45720" anchor="t" anchorCtr="0" horzOverflow="overflow"/>
                </a:tc>
                <a:tc>
                  <a:txBody>
                    <a:bodyPr/>
                    <a:lstStyle/>
                    <a:p>
                      <a:pPr lvl="0" algn="l">
                        <a:defRPr b="0" i="0" sz="1800"/>
                      </a:pPr>
                      <a:r>
                        <a:rPr b="1" i="1"/>
                        <a:t>2</a:t>
                      </a:r>
                    </a:p>
                  </a:txBody>
                  <a:tcPr marL="45720" marR="45720" marT="45720" marB="45720" anchor="t" anchorCtr="0" horzOverflow="overflow"/>
                </a:tc>
              </a:tr>
              <a:tr h="907505">
                <a:tc>
                  <a:txBody>
                    <a:bodyPr/>
                    <a:lstStyle/>
                    <a:p>
                      <a:pPr lvl="0" algn="l">
                        <a:defRPr b="0" i="0" sz="1800"/>
                      </a:pPr>
                      <a:r>
                        <a:rPr b="1" i="1"/>
                        <a:t>Growing methods</a:t>
                      </a:r>
                    </a:p>
                  </a:txBody>
                  <a:tcPr marL="45720" marR="45720" marT="45720" marB="45720" anchor="t" anchorCtr="0" horzOverflow="overflow"/>
                </a:tc>
                <a:tc>
                  <a:txBody>
                    <a:bodyPr/>
                    <a:lstStyle/>
                    <a:p>
                      <a:pPr lvl="0" algn="l">
                        <a:defRPr b="0" i="0" sz="1800"/>
                      </a:pPr>
                      <a:r>
                        <a:rPr b="1" i="1"/>
                        <a:t>Organic (not certified)</a:t>
                      </a:r>
                    </a:p>
                  </a:txBody>
                  <a:tcPr marL="45720" marR="45720" marT="45720" marB="45720" anchor="t" anchorCtr="0" horzOverflow="overflow"/>
                </a:tc>
                <a:tc>
                  <a:txBody>
                    <a:bodyPr/>
                    <a:lstStyle/>
                    <a:p>
                      <a:pPr lvl="0" algn="l">
                        <a:defRPr b="0" i="0" sz="1800"/>
                      </a:pPr>
                      <a:r>
                        <a:rPr b="1" i="1"/>
                        <a:t>Organic (not certified)</a:t>
                      </a:r>
                    </a:p>
                  </a:txBody>
                  <a:tcPr marL="45720" marR="45720" marT="45720" marB="45720" anchor="t" anchorCtr="0" horzOverflow="overflow"/>
                </a:tc>
                <a:tc>
                  <a:txBody>
                    <a:bodyPr/>
                    <a:lstStyle/>
                    <a:p>
                      <a:pPr lvl="0" algn="l">
                        <a:defRPr b="0" i="0" sz="1800"/>
                      </a:pPr>
                      <a:r>
                        <a:rPr b="1" i="1">
                          <a:solidFill>
                            <a:srgbClr val="FF0000"/>
                          </a:solidFill>
                        </a:rPr>
                        <a:t>Synthetic and organic fertilizers</a:t>
                      </a:r>
                    </a:p>
                  </a:txBody>
                  <a:tcPr marL="45720" marR="45720" marT="45720" marB="45720" anchor="t" anchorCtr="0" horzOverflow="overflow"/>
                </a:tc>
              </a:tr>
              <a:tr h="1396739">
                <a:tc>
                  <a:txBody>
                    <a:bodyPr/>
                    <a:lstStyle/>
                    <a:p>
                      <a:pPr lvl="0" algn="l">
                        <a:defRPr b="0" i="0" sz="1800"/>
                      </a:pPr>
                      <a:r>
                        <a:rPr b="1" i="1"/>
                        <a:t>Capacity to produce food, contribute to FS core operation</a:t>
                      </a:r>
                    </a:p>
                  </a:txBody>
                  <a:tcPr marL="45720" marR="45720" marT="45720" marB="45720" anchor="t" anchorCtr="0" horzOverflow="overflow"/>
                </a:tc>
                <a:tc>
                  <a:txBody>
                    <a:bodyPr/>
                    <a:lstStyle/>
                    <a:p>
                      <a:pPr lvl="0" algn="l">
                        <a:defRPr b="0" i="0" sz="1800"/>
                      </a:pPr>
                      <a:r>
                        <a:rPr b="1" i="1"/>
                        <a:t>Low approx. 700m2. 1 person (FAO 2015)</a:t>
                      </a:r>
                    </a:p>
                  </a:txBody>
                  <a:tcPr marL="45720" marR="45720" marT="45720" marB="45720" anchor="t" anchorCtr="0" horzOverflow="overflow"/>
                </a:tc>
                <a:tc>
                  <a:txBody>
                    <a:bodyPr/>
                    <a:lstStyle/>
                    <a:p>
                      <a:pPr lvl="0" algn="l">
                        <a:defRPr b="0" i="0" sz="1800"/>
                      </a:pPr>
                      <a:r>
                        <a:rPr b="1" i="1"/>
                        <a:t>Low 600m2 </a:t>
                      </a:r>
                    </a:p>
                  </a:txBody>
                  <a:tcPr marL="45720" marR="45720" marT="45720" marB="45720" anchor="t" anchorCtr="0" horzOverflow="overflow"/>
                </a:tc>
                <a:tc>
                  <a:txBody>
                    <a:bodyPr/>
                    <a:lstStyle/>
                    <a:p>
                      <a:pPr lvl="0" algn="l">
                        <a:defRPr b="0" i="0" sz="1800"/>
                      </a:pPr>
                      <a:r>
                        <a:rPr b="1" i="1">
                          <a:solidFill>
                            <a:srgbClr val="FF0000"/>
                          </a:solidFill>
                        </a:rPr>
                        <a:t>High</a:t>
                      </a:r>
                    </a:p>
                  </a:txBody>
                  <a:tcPr marL="45720" marR="45720" marT="45720" marB="45720" anchor="t" anchorCtr="0" horzOverflow="overflow"/>
                </a:tc>
              </a:tr>
            </a:tbl>
          </a:graphicData>
        </a:graphic>
      </p:graphicFrame>
      <p:sp>
        <p:nvSpPr>
          <p:cNvPr id="136" name="Shape 136"/>
          <p:cNvSpPr/>
          <p:nvPr/>
        </p:nvSpPr>
        <p:spPr>
          <a:xfrm>
            <a:off x="7223342" y="1186249"/>
            <a:ext cx="978409" cy="484633"/>
          </a:xfrm>
          <a:prstGeom prst="rightArrow">
            <a:avLst>
              <a:gd name="adj1" fmla="val 50000"/>
              <a:gd name="adj2" fmla="val 50000"/>
            </a:avLst>
          </a:prstGeom>
          <a:solidFill>
            <a:srgbClr val="5B9BD5"/>
          </a:solidFill>
          <a:ln w="38100">
            <a:solidFill/>
            <a:miter/>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838200" y="365125"/>
            <a:ext cx="10515600" cy="647247"/>
          </a:xfrm>
          <a:prstGeom prst="rect">
            <a:avLst/>
          </a:prstGeom>
        </p:spPr>
        <p:txBody>
          <a:bodyPr/>
          <a:lstStyle>
            <a:lvl1pPr defTabSz="859536">
              <a:defRPr sz="3666"/>
            </a:lvl1pPr>
          </a:lstStyle>
          <a:p>
            <a:pPr lvl="0">
              <a:defRPr sz="1800"/>
            </a:pPr>
            <a:r>
              <a:rPr sz="3666"/>
              <a:t>References:</a:t>
            </a:r>
          </a:p>
        </p:txBody>
      </p:sp>
      <p:sp>
        <p:nvSpPr>
          <p:cNvPr id="139" name="Shape 139"/>
          <p:cNvSpPr/>
          <p:nvPr>
            <p:ph type="body" idx="1"/>
          </p:nvPr>
        </p:nvSpPr>
        <p:spPr>
          <a:xfrm>
            <a:off x="838200" y="1322614"/>
            <a:ext cx="10515600" cy="4854350"/>
          </a:xfrm>
          <a:prstGeom prst="rect">
            <a:avLst/>
          </a:prstGeom>
        </p:spPr>
        <p:txBody>
          <a:bodyPr/>
          <a:lstStyle/>
          <a:p>
            <a:pPr lvl="0" marL="0" indent="0">
              <a:buSzTx/>
              <a:buNone/>
              <a:defRPr sz="1800"/>
            </a:pPr>
            <a:r>
              <a:t>FAO, 2015. The state of Food Insecurity in the World. FAO.</a:t>
            </a:r>
          </a:p>
          <a:p>
            <a:pPr lvl="0" marL="0" indent="0">
              <a:buSzTx/>
              <a:buNone/>
              <a:defRPr sz="1800"/>
            </a:pPr>
            <a:r>
              <a:t>FAO, 2016. Images in, Royte an Finke, 2016. National Geographic, March 2016.</a:t>
            </a:r>
          </a:p>
          <a:p>
            <a:pPr lvl="0" marL="0" indent="0">
              <a:buSzTx/>
              <a:buNone/>
              <a:defRPr sz="1800"/>
            </a:pPr>
            <a:r>
              <a:t>Mifsud and Valle, 2015. Australian vegetable growing farm businesses, An economic survey, 2013–14 and 2014–15. Research by the Australian Bureau of Agricultural and Resource Economics and Sciences. Research report 15.10.  </a:t>
            </a:r>
          </a:p>
          <a:p>
            <a:pPr lvl="0" marL="0" indent="0">
              <a:buSzTx/>
              <a:buNone/>
              <a:defRPr sz="1800"/>
            </a:pPr>
            <a:r>
              <a:t>Sheridan, J., Larsen, K. and Carey, R. (2015) Melbourne’s foodbowl: Now and at seven million. Victorian Eco-Innovation Lab, The University of Melbourne.</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838200" y="365125"/>
            <a:ext cx="10515600" cy="1325563"/>
          </a:xfrm>
          <a:prstGeom prst="rect">
            <a:avLst/>
          </a:prstGeom>
        </p:spPr>
        <p:txBody>
          <a:bodyPr/>
          <a:lstStyle>
            <a:lvl1pPr algn="ctr"/>
          </a:lstStyle>
          <a:p>
            <a:pPr lvl="0">
              <a:defRPr sz="1800"/>
            </a:pPr>
            <a:r>
              <a:rPr sz="4400"/>
              <a:t>Small-scale Food Production</a:t>
            </a:r>
          </a:p>
        </p:txBody>
      </p:sp>
      <p:sp>
        <p:nvSpPr>
          <p:cNvPr id="144" name="Shape 144"/>
          <p:cNvSpPr/>
          <p:nvPr>
            <p:ph type="body" idx="1"/>
          </p:nvPr>
        </p:nvSpPr>
        <p:spPr>
          <a:xfrm>
            <a:off x="424542" y="1690688"/>
            <a:ext cx="5279573" cy="4987699"/>
          </a:xfrm>
          <a:prstGeom prst="rect">
            <a:avLst/>
          </a:prstGeom>
        </p:spPr>
        <p:txBody>
          <a:bodyPr/>
          <a:lstStyle/>
          <a:p>
            <a:pPr lvl="0" marL="0" indent="0">
              <a:lnSpc>
                <a:spcPct val="96000"/>
              </a:lnSpc>
              <a:buSzTx/>
              <a:buNone/>
              <a:defRPr sz="1800"/>
            </a:pPr>
            <a:r>
              <a:rPr b="1" sz="1700"/>
              <a:t>Global: </a:t>
            </a:r>
            <a:r>
              <a:rPr sz="1700"/>
              <a:t>90% &lt;5 acres (FAO 2011) </a:t>
            </a:r>
            <a:endParaRPr sz="1700"/>
          </a:p>
          <a:p>
            <a:pPr lvl="0" marL="0" indent="0">
              <a:lnSpc>
                <a:spcPct val="96000"/>
              </a:lnSpc>
              <a:buSzTx/>
              <a:buNone/>
              <a:defRPr sz="1800"/>
            </a:pPr>
            <a:r>
              <a:rPr b="1" sz="1700"/>
              <a:t>Australia</a:t>
            </a:r>
            <a:r>
              <a:rPr sz="1700"/>
              <a:t>: </a:t>
            </a:r>
            <a:r>
              <a:rPr b="1" sz="1700"/>
              <a:t>2014-15 25% </a:t>
            </a:r>
            <a:r>
              <a:rPr sz="1700"/>
              <a:t>lowest rate of return averaged – 11%, many rely on off-farm income (ABARES 2015)</a:t>
            </a:r>
            <a:endParaRPr sz="1700"/>
          </a:p>
          <a:p>
            <a:pPr lvl="0" marL="0" indent="0">
              <a:lnSpc>
                <a:spcPct val="96000"/>
              </a:lnSpc>
              <a:buSzTx/>
              <a:buNone/>
              <a:defRPr sz="1800"/>
            </a:pPr>
            <a:r>
              <a:rPr b="1" sz="1700"/>
              <a:t>Melbourne:</a:t>
            </a:r>
            <a:r>
              <a:rPr sz="1700"/>
              <a:t> Produces enough for 41%; 2050 reduced capacity, estimated 18%- 77% loss from inner, 59% loss of vegetable growing (Sheridan et al 2015) </a:t>
            </a:r>
            <a:endParaRPr sz="1700"/>
          </a:p>
          <a:p>
            <a:pPr lvl="0" marL="0" indent="0">
              <a:lnSpc>
                <a:spcPct val="96000"/>
              </a:lnSpc>
              <a:buSzTx/>
              <a:buNone/>
              <a:defRPr sz="1800"/>
            </a:pPr>
            <a:endParaRPr sz="1700"/>
          </a:p>
          <a:p>
            <a:pPr lvl="0" marL="0" indent="0">
              <a:lnSpc>
                <a:spcPct val="96000"/>
              </a:lnSpc>
              <a:buSzTx/>
              <a:buNone/>
              <a:defRPr sz="1800"/>
            </a:pPr>
            <a:r>
              <a:rPr b="1" sz="1700"/>
              <a:t>Limiting factors to NFP urban ag: </a:t>
            </a:r>
            <a:r>
              <a:rPr sz="1700"/>
              <a:t>funds, access to land, knowledge skills resources (Hickman 2015)</a:t>
            </a:r>
            <a:endParaRPr sz="1700"/>
          </a:p>
          <a:p>
            <a:pPr lvl="0" marL="0" indent="0">
              <a:lnSpc>
                <a:spcPct val="96000"/>
              </a:lnSpc>
              <a:buSzTx/>
              <a:buNone/>
              <a:defRPr sz="1800"/>
            </a:pPr>
            <a:r>
              <a:rPr b="1" sz="1700"/>
              <a:t>Enabling factors for FareShare gardens: </a:t>
            </a:r>
            <a:r>
              <a:rPr sz="1700"/>
              <a:t>funds, professional and local government support, existing relationships and volunteers (Hickman 2015)</a:t>
            </a:r>
          </a:p>
        </p:txBody>
      </p:sp>
      <p:pic>
        <p:nvPicPr>
          <p:cNvPr id="145" name="image27.png"/>
          <p:cNvPicPr/>
          <p:nvPr/>
        </p:nvPicPr>
        <p:blipFill>
          <a:blip r:embed="rId3">
            <a:extLst/>
          </a:blip>
          <a:stretch>
            <a:fillRect/>
          </a:stretch>
        </p:blipFill>
        <p:spPr>
          <a:xfrm>
            <a:off x="6019800" y="1690688"/>
            <a:ext cx="5597782" cy="4066648"/>
          </a:xfrm>
          <a:prstGeom prst="rect">
            <a:avLst/>
          </a:prstGeom>
          <a:ln w="12700">
            <a:miter lim="400000"/>
          </a:ln>
        </p:spPr>
      </p:pic>
      <p:sp>
        <p:nvSpPr>
          <p:cNvPr id="146" name="Shape 146"/>
          <p:cNvSpPr/>
          <p:nvPr/>
        </p:nvSpPr>
        <p:spPr>
          <a:xfrm>
            <a:off x="6019799" y="5757335"/>
            <a:ext cx="5802088"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Melbourne inner and outer food bowl (Sheridan et al 2015)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631065" y="795157"/>
            <a:ext cx="10722735" cy="1149554"/>
          </a:xfrm>
          <a:prstGeom prst="rect">
            <a:avLst/>
          </a:prstGeom>
        </p:spPr>
        <p:txBody>
          <a:bodyPr/>
          <a:lstStyle/>
          <a:p>
            <a:pPr lvl="0" algn="ctr" defTabSz="557784">
              <a:defRPr sz="1800"/>
            </a:pPr>
            <a:r>
              <a:rPr sz="2379"/>
              <a:t>What is FareShare?</a:t>
            </a:r>
            <a:br>
              <a:rPr sz="2379"/>
            </a:br>
            <a:br>
              <a:rPr sz="2379"/>
            </a:br>
          </a:p>
        </p:txBody>
      </p:sp>
      <p:sp>
        <p:nvSpPr>
          <p:cNvPr id="53" name="Shape 53"/>
          <p:cNvSpPr/>
          <p:nvPr>
            <p:ph type="body" idx="1"/>
          </p:nvPr>
        </p:nvSpPr>
        <p:spPr>
          <a:xfrm>
            <a:off x="631065" y="937232"/>
            <a:ext cx="3104358" cy="2237361"/>
          </a:xfrm>
          <a:prstGeom prst="rect">
            <a:avLst/>
          </a:prstGeom>
        </p:spPr>
        <p:txBody>
          <a:bodyPr/>
          <a:lstStyle/>
          <a:p>
            <a:pPr lvl="0"/>
          </a:p>
        </p:txBody>
      </p:sp>
      <p:sp>
        <p:nvSpPr>
          <p:cNvPr id="54" name="Shape 54"/>
          <p:cNvSpPr/>
          <p:nvPr/>
        </p:nvSpPr>
        <p:spPr>
          <a:xfrm>
            <a:off x="2608495" y="1567535"/>
            <a:ext cx="6767874" cy="23275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32104">
              <a:lnSpc>
                <a:spcPct val="72000"/>
              </a:lnSpc>
              <a:spcBef>
                <a:spcPts val="900"/>
              </a:spcBef>
            </a:pPr>
            <a:r>
              <a:rPr b="1" sz="1638"/>
              <a:t>Our vision</a:t>
            </a:r>
            <a:endParaRPr sz="1183"/>
          </a:p>
          <a:p>
            <a:pPr lvl="0" defTabSz="832104">
              <a:lnSpc>
                <a:spcPct val="72000"/>
              </a:lnSpc>
              <a:spcBef>
                <a:spcPts val="900"/>
              </a:spcBef>
            </a:pPr>
            <a:r>
              <a:rPr sz="1638"/>
              <a:t>A society where food is not wasted and no one goes hungry</a:t>
            </a:r>
            <a:endParaRPr sz="1183"/>
          </a:p>
          <a:p>
            <a:pPr lvl="0" defTabSz="832104">
              <a:lnSpc>
                <a:spcPct val="72000"/>
              </a:lnSpc>
              <a:spcBef>
                <a:spcPts val="900"/>
              </a:spcBef>
            </a:pPr>
            <a:endParaRPr b="1" sz="3458"/>
          </a:p>
          <a:p>
            <a:pPr lvl="0" defTabSz="832104">
              <a:lnSpc>
                <a:spcPct val="72000"/>
              </a:lnSpc>
              <a:spcBef>
                <a:spcPts val="900"/>
              </a:spcBef>
            </a:pPr>
            <a:r>
              <a:rPr b="1" sz="1638"/>
              <a:t>Our mission</a:t>
            </a:r>
            <a:endParaRPr sz="1183"/>
          </a:p>
          <a:p>
            <a:pPr lvl="0" defTabSz="832104">
              <a:lnSpc>
                <a:spcPct val="72000"/>
              </a:lnSpc>
              <a:spcBef>
                <a:spcPts val="900"/>
              </a:spcBef>
            </a:pPr>
            <a:r>
              <a:rPr sz="1638"/>
              <a:t>-Rescue food that would otherwise be wasted</a:t>
            </a:r>
            <a:endParaRPr sz="1183"/>
          </a:p>
          <a:p>
            <a:pPr lvl="0" defTabSz="832104">
              <a:lnSpc>
                <a:spcPct val="72000"/>
              </a:lnSpc>
              <a:spcBef>
                <a:spcPts val="900"/>
              </a:spcBef>
            </a:pPr>
            <a:r>
              <a:rPr sz="1638"/>
              <a:t>-Cook and distribute nutritious meals to people in need</a:t>
            </a:r>
            <a:endParaRPr sz="1183"/>
          </a:p>
          <a:p>
            <a:pPr lvl="0" defTabSz="832104">
              <a:lnSpc>
                <a:spcPct val="72000"/>
              </a:lnSpc>
              <a:spcBef>
                <a:spcPts val="900"/>
              </a:spcBef>
            </a:pPr>
            <a:r>
              <a:rPr sz="1638"/>
              <a:t>-Inspire and empower action on food rescue and hunger    </a:t>
            </a:r>
          </a:p>
        </p:txBody>
      </p:sp>
      <p:pic>
        <p:nvPicPr>
          <p:cNvPr id="55" name="image2.pdf"/>
          <p:cNvPicPr/>
          <p:nvPr/>
        </p:nvPicPr>
        <p:blipFill>
          <a:blip r:embed="rId2">
            <a:extLst/>
          </a:blip>
          <a:stretch>
            <a:fillRect/>
          </a:stretch>
        </p:blipFill>
        <p:spPr>
          <a:xfrm>
            <a:off x="895799" y="3946969"/>
            <a:ext cx="3137357" cy="1999878"/>
          </a:xfrm>
          <a:prstGeom prst="rect">
            <a:avLst/>
          </a:prstGeom>
          <a:ln w="12700">
            <a:miter lim="400000"/>
          </a:ln>
        </p:spPr>
      </p:pic>
      <p:pic>
        <p:nvPicPr>
          <p:cNvPr id="56" name="image3.pdf"/>
          <p:cNvPicPr/>
          <p:nvPr/>
        </p:nvPicPr>
        <p:blipFill>
          <a:blip r:embed="rId3">
            <a:extLst/>
          </a:blip>
          <a:stretch>
            <a:fillRect/>
          </a:stretch>
        </p:blipFill>
        <p:spPr>
          <a:xfrm>
            <a:off x="4537974" y="4142099"/>
            <a:ext cx="3061028" cy="1788622"/>
          </a:xfrm>
          <a:prstGeom prst="rect">
            <a:avLst/>
          </a:prstGeom>
          <a:ln w="12700">
            <a:miter lim="400000"/>
          </a:ln>
        </p:spPr>
      </p:pic>
      <p:pic>
        <p:nvPicPr>
          <p:cNvPr id="57" name="image4.pdf"/>
          <p:cNvPicPr/>
          <p:nvPr/>
        </p:nvPicPr>
        <p:blipFill>
          <a:blip r:embed="rId4">
            <a:extLst/>
          </a:blip>
          <a:stretch>
            <a:fillRect/>
          </a:stretch>
        </p:blipFill>
        <p:spPr>
          <a:xfrm>
            <a:off x="8103820" y="4334636"/>
            <a:ext cx="3499199" cy="1596085"/>
          </a:xfrm>
          <a:prstGeom prst="rect">
            <a:avLst/>
          </a:prstGeom>
          <a:ln w="12700">
            <a:miter lim="400000"/>
          </a:ln>
        </p:spPr>
      </p:pic>
      <p:sp>
        <p:nvSpPr>
          <p:cNvPr id="58" name="Shape 58"/>
          <p:cNvSpPr/>
          <p:nvPr/>
        </p:nvSpPr>
        <p:spPr>
          <a:xfrm>
            <a:off x="9668434" y="6231556"/>
            <a:ext cx="21336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(Images FAO 2015)</a:t>
            </a:r>
          </a:p>
        </p:txBody>
      </p:sp>
      <p:sp>
        <p:nvSpPr>
          <p:cNvPr id="59" name="Shape 59"/>
          <p:cNvSpPr/>
          <p:nvPr/>
        </p:nvSpPr>
        <p:spPr>
          <a:xfrm>
            <a:off x="895799" y="5946845"/>
            <a:ext cx="313735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Picking and sorting</a:t>
            </a:r>
          </a:p>
        </p:txBody>
      </p:sp>
      <p:sp>
        <p:nvSpPr>
          <p:cNvPr id="60" name="Shape 60"/>
          <p:cNvSpPr/>
          <p:nvPr/>
        </p:nvSpPr>
        <p:spPr>
          <a:xfrm>
            <a:off x="4537974" y="5946845"/>
            <a:ext cx="320177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Transportation and manufacture</a:t>
            </a:r>
          </a:p>
        </p:txBody>
      </p:sp>
      <p:sp>
        <p:nvSpPr>
          <p:cNvPr id="61" name="Shape 61"/>
          <p:cNvSpPr/>
          <p:nvPr/>
        </p:nvSpPr>
        <p:spPr>
          <a:xfrm>
            <a:off x="8103820" y="5946845"/>
            <a:ext cx="3499199"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Markets, supermarkets, businesses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838200" y="365125"/>
            <a:ext cx="10515600" cy="1325563"/>
          </a:xfrm>
          <a:prstGeom prst="rect">
            <a:avLst/>
          </a:prstGeom>
        </p:spPr>
        <p:txBody>
          <a:bodyPr/>
          <a:lstStyle>
            <a:lvl1pPr algn="ctr"/>
          </a:lstStyle>
          <a:p>
            <a:pPr lvl="0">
              <a:defRPr sz="1800"/>
            </a:pPr>
            <a:r>
              <a:rPr sz="4400"/>
              <a:t>FareShare</a:t>
            </a:r>
          </a:p>
        </p:txBody>
      </p:sp>
      <p:sp>
        <p:nvSpPr>
          <p:cNvPr id="64" name="Shape 64"/>
          <p:cNvSpPr/>
          <p:nvPr>
            <p:ph type="body" idx="1"/>
          </p:nvPr>
        </p:nvSpPr>
        <p:spPr>
          <a:xfrm>
            <a:off x="1360713" y="1825625"/>
            <a:ext cx="5295582" cy="4351338"/>
          </a:xfrm>
          <a:prstGeom prst="rect">
            <a:avLst/>
          </a:prstGeom>
        </p:spPr>
        <p:txBody>
          <a:bodyPr/>
          <a:lstStyle/>
          <a:p>
            <a:pPr lvl="0" marL="0" indent="0" defTabSz="886968">
              <a:lnSpc>
                <a:spcPct val="99000"/>
              </a:lnSpc>
              <a:spcBef>
                <a:spcPts val="900"/>
              </a:spcBef>
              <a:buSzTx/>
              <a:buNone/>
              <a:defRPr sz="1800"/>
            </a:pPr>
            <a:r>
              <a:rPr b="1" sz="2716"/>
              <a:t>Began late 2001</a:t>
            </a:r>
            <a:endParaRPr b="1" sz="2716"/>
          </a:p>
          <a:p>
            <a:pPr lvl="0" marL="0" indent="0" defTabSz="886968">
              <a:lnSpc>
                <a:spcPct val="99000"/>
              </a:lnSpc>
              <a:spcBef>
                <a:spcPts val="900"/>
              </a:spcBef>
              <a:buSzTx/>
              <a:buNone/>
              <a:defRPr sz="1800"/>
            </a:pPr>
            <a:endParaRPr b="1" sz="2716"/>
          </a:p>
          <a:p>
            <a:pPr lvl="0" marL="0" indent="0" defTabSz="886968">
              <a:lnSpc>
                <a:spcPct val="99000"/>
              </a:lnSpc>
              <a:spcBef>
                <a:spcPts val="900"/>
              </a:spcBef>
              <a:buSzTx/>
              <a:buNone/>
              <a:defRPr sz="1800"/>
            </a:pPr>
            <a:r>
              <a:rPr b="1" sz="2716"/>
              <a:t>2001, 2002 ‘Good Samaritan Law</a:t>
            </a:r>
            <a:r>
              <a:rPr sz="2716"/>
              <a:t>’ </a:t>
            </a:r>
            <a:endParaRPr sz="2716"/>
          </a:p>
          <a:p>
            <a:pPr lvl="0" marL="221742" indent="-221742" defTabSz="886968">
              <a:lnSpc>
                <a:spcPct val="99000"/>
              </a:lnSpc>
              <a:spcBef>
                <a:spcPts val="900"/>
              </a:spcBef>
              <a:buFontTx/>
              <a:buChar char="-"/>
              <a:defRPr sz="1800"/>
            </a:pPr>
            <a:r>
              <a:rPr sz="2716"/>
              <a:t>First of its kind in Australia, replicated </a:t>
            </a:r>
            <a:endParaRPr sz="2716"/>
          </a:p>
          <a:p>
            <a:pPr lvl="0" marL="221742" indent="-221742" defTabSz="886968">
              <a:lnSpc>
                <a:spcPct val="99000"/>
              </a:lnSpc>
              <a:spcBef>
                <a:spcPts val="900"/>
              </a:spcBef>
              <a:buFontTx/>
              <a:buChar char="-"/>
              <a:defRPr sz="1800"/>
            </a:pPr>
            <a:endParaRPr sz="2716"/>
          </a:p>
          <a:p>
            <a:pPr lvl="0" marL="0" indent="0" defTabSz="886968">
              <a:lnSpc>
                <a:spcPct val="99000"/>
              </a:lnSpc>
              <a:spcBef>
                <a:spcPts val="900"/>
              </a:spcBef>
              <a:buSzTx/>
              <a:buNone/>
              <a:defRPr sz="1800"/>
            </a:pPr>
            <a:r>
              <a:rPr b="1" sz="2716"/>
              <a:t>FareShare 2016: </a:t>
            </a:r>
            <a:r>
              <a:rPr sz="2716"/>
              <a:t>16 FT staff, &gt;800 volunteers, &gt;1 million meals</a:t>
            </a:r>
          </a:p>
        </p:txBody>
      </p:sp>
      <p:pic>
        <p:nvPicPr>
          <p:cNvPr id="65" name="image5.png"/>
          <p:cNvPicPr/>
          <p:nvPr/>
        </p:nvPicPr>
        <p:blipFill>
          <a:blip r:embed="rId3">
            <a:extLst/>
          </a:blip>
          <a:stretch>
            <a:fillRect/>
          </a:stretch>
        </p:blipFill>
        <p:spPr>
          <a:xfrm>
            <a:off x="7396843" y="1825625"/>
            <a:ext cx="3140530" cy="4467132"/>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838200" y="365125"/>
            <a:ext cx="10515600" cy="1325563"/>
          </a:xfrm>
          <a:prstGeom prst="rect">
            <a:avLst/>
          </a:prstGeom>
        </p:spPr>
        <p:txBody>
          <a:bodyPr/>
          <a:lstStyle>
            <a:lvl1pPr algn="ctr"/>
          </a:lstStyle>
          <a:p>
            <a:pPr lvl="0">
              <a:defRPr sz="1800"/>
            </a:pPr>
            <a:r>
              <a:rPr sz="4400"/>
              <a:t>FareShare Kitchen</a:t>
            </a:r>
          </a:p>
        </p:txBody>
      </p:sp>
      <p:sp>
        <p:nvSpPr>
          <p:cNvPr id="70" name="Shape 70"/>
          <p:cNvSpPr/>
          <p:nvPr>
            <p:ph type="body" idx="1"/>
          </p:nvPr>
        </p:nvSpPr>
        <p:spPr>
          <a:xfrm>
            <a:off x="1216585" y="1690688"/>
            <a:ext cx="4816930" cy="3042073"/>
          </a:xfrm>
          <a:prstGeom prst="rect">
            <a:avLst/>
          </a:prstGeom>
        </p:spPr>
        <p:txBody>
          <a:bodyPr/>
          <a:lstStyle/>
          <a:p>
            <a:pPr lvl="0" marL="0" indent="0" defTabSz="868680">
              <a:lnSpc>
                <a:spcPct val="120000"/>
              </a:lnSpc>
              <a:spcBef>
                <a:spcPts val="900"/>
              </a:spcBef>
              <a:buSzTx/>
              <a:buNone/>
              <a:defRPr sz="1800"/>
            </a:pPr>
            <a:r>
              <a:rPr b="1" sz="2375"/>
              <a:t>Australia’s largest charity kitchen:</a:t>
            </a:r>
            <a:endParaRPr sz="2375"/>
          </a:p>
          <a:p>
            <a:pPr lvl="0" marL="217170" indent="-217170" defTabSz="868680">
              <a:lnSpc>
                <a:spcPct val="120000"/>
              </a:lnSpc>
              <a:spcBef>
                <a:spcPts val="900"/>
              </a:spcBef>
              <a:defRPr sz="1800"/>
            </a:pPr>
            <a:r>
              <a:rPr sz="2375"/>
              <a:t>Schools Program</a:t>
            </a:r>
            <a:endParaRPr sz="2375"/>
          </a:p>
          <a:p>
            <a:pPr lvl="0" marL="217170" indent="-217170" defTabSz="868680">
              <a:lnSpc>
                <a:spcPct val="120000"/>
              </a:lnSpc>
              <a:spcBef>
                <a:spcPts val="900"/>
              </a:spcBef>
              <a:defRPr sz="1800"/>
            </a:pPr>
            <a:r>
              <a:rPr sz="2375"/>
              <a:t>Corporate Volunteering</a:t>
            </a:r>
            <a:endParaRPr sz="2375"/>
          </a:p>
          <a:p>
            <a:pPr lvl="0" marL="0" indent="0" defTabSz="868680">
              <a:lnSpc>
                <a:spcPct val="120000"/>
              </a:lnSpc>
              <a:spcBef>
                <a:spcPts val="900"/>
              </a:spcBef>
              <a:buSzTx/>
              <a:buNone/>
              <a:defRPr sz="1800"/>
            </a:pPr>
            <a:endParaRPr b="1" sz="2375"/>
          </a:p>
          <a:p>
            <a:pPr lvl="0" marL="0" indent="0" defTabSz="868680">
              <a:lnSpc>
                <a:spcPct val="120000"/>
              </a:lnSpc>
              <a:spcBef>
                <a:spcPts val="900"/>
              </a:spcBef>
              <a:buSzTx/>
              <a:buNone/>
              <a:defRPr sz="1800"/>
            </a:pPr>
            <a:r>
              <a:rPr b="1" sz="2375"/>
              <a:t>Every $1 = 1.5 meals</a:t>
            </a:r>
          </a:p>
        </p:txBody>
      </p:sp>
      <p:pic>
        <p:nvPicPr>
          <p:cNvPr id="71" name="image6.png"/>
          <p:cNvPicPr/>
          <p:nvPr/>
        </p:nvPicPr>
        <p:blipFill>
          <a:blip r:embed="rId2">
            <a:extLst/>
          </a:blip>
          <a:stretch>
            <a:fillRect/>
          </a:stretch>
        </p:blipFill>
        <p:spPr>
          <a:xfrm>
            <a:off x="1726220" y="4629729"/>
            <a:ext cx="8237658" cy="2125241"/>
          </a:xfrm>
          <a:prstGeom prst="rect">
            <a:avLst/>
          </a:prstGeom>
          <a:ln w="12700">
            <a:miter lim="400000"/>
          </a:ln>
        </p:spPr>
      </p:pic>
      <p:sp>
        <p:nvSpPr>
          <p:cNvPr id="72" name="Shape 72"/>
          <p:cNvSpPr/>
          <p:nvPr/>
        </p:nvSpPr>
        <p:spPr>
          <a:xfrm>
            <a:off x="6409552" y="1722005"/>
            <a:ext cx="5320288" cy="32142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120000"/>
              </a:lnSpc>
              <a:spcBef>
                <a:spcPts val="1000"/>
              </a:spcBef>
            </a:pPr>
            <a:r>
              <a:rPr b="1" sz="2500"/>
              <a:t>Key funding partners: </a:t>
            </a:r>
            <a:endParaRPr sz="2500"/>
          </a:p>
          <a:p>
            <a:pPr lvl="0" marL="228600" indent="-228600">
              <a:lnSpc>
                <a:spcPct val="120000"/>
              </a:lnSpc>
              <a:spcBef>
                <a:spcPts val="1000"/>
              </a:spcBef>
              <a:buSzPct val="100000"/>
              <a:buFont typeface="Arial"/>
              <a:buChar char="•"/>
            </a:pPr>
            <a:r>
              <a:rPr sz="2500"/>
              <a:t>Philanthropic foundations</a:t>
            </a:r>
            <a:endParaRPr sz="2500"/>
          </a:p>
          <a:p>
            <a:pPr lvl="0" marL="228600" indent="-228600">
              <a:lnSpc>
                <a:spcPct val="120000"/>
              </a:lnSpc>
              <a:spcBef>
                <a:spcPts val="1000"/>
              </a:spcBef>
              <a:buSzPct val="100000"/>
              <a:buFont typeface="Arial"/>
              <a:buChar char="•"/>
            </a:pPr>
            <a:r>
              <a:rPr sz="2500"/>
              <a:t>Businesses </a:t>
            </a:r>
            <a:endParaRPr sz="2500"/>
          </a:p>
          <a:p>
            <a:pPr lvl="0" marL="228600" indent="-228600">
              <a:lnSpc>
                <a:spcPct val="120000"/>
              </a:lnSpc>
              <a:spcBef>
                <a:spcPts val="1000"/>
              </a:spcBef>
              <a:buSzPct val="100000"/>
              <a:buFont typeface="Arial"/>
              <a:buChar char="•"/>
            </a:pPr>
            <a:r>
              <a:rPr sz="2500"/>
              <a:t>Private donors</a:t>
            </a:r>
            <a:endParaRPr b="1" sz="2500"/>
          </a:p>
          <a:p>
            <a:pPr lvl="0">
              <a:lnSpc>
                <a:spcPct val="120000"/>
              </a:lnSpc>
              <a:spcBef>
                <a:spcPts val="1000"/>
              </a:spcBef>
            </a:pPr>
            <a:r>
              <a:rPr b="1" sz="2500">
                <a:solidFill>
                  <a:srgbClr val="FF0000"/>
                </a:solidFill>
              </a:rPr>
              <a:t>Limiting factor: </a:t>
            </a:r>
            <a:r>
              <a:rPr sz="2500">
                <a:solidFill>
                  <a:srgbClr val="FF0000"/>
                </a:solidFill>
              </a:rPr>
              <a:t>Storage</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838200" y="365125"/>
            <a:ext cx="10515600" cy="1325563"/>
          </a:xfrm>
          <a:prstGeom prst="rect">
            <a:avLst/>
          </a:prstGeom>
        </p:spPr>
        <p:txBody>
          <a:bodyPr/>
          <a:lstStyle>
            <a:lvl1pPr algn="ctr"/>
          </a:lstStyle>
          <a:p>
            <a:pPr lvl="0">
              <a:defRPr sz="1800"/>
            </a:pPr>
            <a:r>
              <a:rPr sz="4400"/>
              <a:t>FareShare Kitchen</a:t>
            </a:r>
          </a:p>
        </p:txBody>
      </p:sp>
      <p:sp>
        <p:nvSpPr>
          <p:cNvPr id="75" name="Shape 75"/>
          <p:cNvSpPr/>
          <p:nvPr>
            <p:ph type="body" idx="1"/>
          </p:nvPr>
        </p:nvSpPr>
        <p:spPr>
          <a:xfrm>
            <a:off x="1062317" y="1442433"/>
            <a:ext cx="4717998" cy="5056339"/>
          </a:xfrm>
          <a:prstGeom prst="rect">
            <a:avLst/>
          </a:prstGeom>
        </p:spPr>
        <p:txBody>
          <a:bodyPr/>
          <a:lstStyle/>
          <a:p>
            <a:pPr lvl="0" marL="0" indent="0">
              <a:lnSpc>
                <a:spcPct val="96000"/>
              </a:lnSpc>
              <a:buSzTx/>
              <a:buNone/>
              <a:defRPr sz="1800"/>
            </a:pPr>
            <a:r>
              <a:rPr b="1" sz="2300"/>
              <a:t>Approx. 80% FareShare meals go to Foodbank, direct distribution </a:t>
            </a:r>
            <a:endParaRPr b="1" sz="2300"/>
          </a:p>
          <a:p>
            <a:pPr lvl="0" marL="0" indent="0">
              <a:lnSpc>
                <a:spcPct val="96000"/>
              </a:lnSpc>
              <a:buSzTx/>
              <a:buNone/>
              <a:defRPr sz="1800"/>
            </a:pPr>
            <a:endParaRPr b="1" sz="2300"/>
          </a:p>
          <a:p>
            <a:pPr lvl="0" marL="0" indent="0">
              <a:lnSpc>
                <a:spcPct val="96000"/>
              </a:lnSpc>
              <a:buSzTx/>
              <a:buNone/>
              <a:defRPr sz="1800"/>
            </a:pPr>
            <a:r>
              <a:rPr b="1" sz="2300"/>
              <a:t>It gets harder to access fresh foods:</a:t>
            </a:r>
            <a:endParaRPr sz="2300"/>
          </a:p>
          <a:p>
            <a:pPr lvl="0">
              <a:lnSpc>
                <a:spcPct val="96000"/>
              </a:lnSpc>
              <a:defRPr sz="1800"/>
            </a:pPr>
            <a:r>
              <a:rPr sz="2300"/>
              <a:t>Farms closing</a:t>
            </a:r>
            <a:endParaRPr sz="2300"/>
          </a:p>
          <a:p>
            <a:pPr lvl="0">
              <a:lnSpc>
                <a:spcPct val="96000"/>
              </a:lnSpc>
              <a:defRPr sz="1800"/>
            </a:pPr>
            <a:r>
              <a:rPr sz="2300"/>
              <a:t>Increasing consumption</a:t>
            </a:r>
            <a:endParaRPr sz="2300"/>
          </a:p>
          <a:p>
            <a:pPr lvl="0">
              <a:lnSpc>
                <a:spcPct val="96000"/>
              </a:lnSpc>
              <a:defRPr sz="1800"/>
            </a:pPr>
            <a:r>
              <a:rPr sz="2300"/>
              <a:t>Increased efficiencies  </a:t>
            </a:r>
            <a:endParaRPr sz="2300"/>
          </a:p>
          <a:p>
            <a:pPr lvl="0" marL="0" indent="0">
              <a:lnSpc>
                <a:spcPct val="96000"/>
              </a:lnSpc>
              <a:buSzTx/>
              <a:buNone/>
              <a:defRPr sz="1800"/>
            </a:pPr>
            <a:endParaRPr b="1" sz="2300">
              <a:solidFill>
                <a:srgbClr val="FF0000"/>
              </a:solidFill>
            </a:endParaRPr>
          </a:p>
          <a:p>
            <a:pPr lvl="0" marL="0" indent="0">
              <a:lnSpc>
                <a:spcPct val="96000"/>
              </a:lnSpc>
              <a:buSzTx/>
              <a:buNone/>
              <a:defRPr sz="1800"/>
            </a:pPr>
            <a:r>
              <a:rPr b="1" sz="2300">
                <a:solidFill>
                  <a:srgbClr val="FF0000"/>
                </a:solidFill>
              </a:rPr>
              <a:t>Decrease in fresh food</a:t>
            </a:r>
            <a:endParaRPr sz="2300"/>
          </a:p>
          <a:p>
            <a:pPr lvl="0" marL="0" indent="0">
              <a:lnSpc>
                <a:spcPct val="96000"/>
              </a:lnSpc>
              <a:buSzTx/>
              <a:buNone/>
              <a:defRPr sz="1800"/>
            </a:pPr>
            <a:r>
              <a:rPr b="1" sz="2300">
                <a:solidFill>
                  <a:srgbClr val="FF0000"/>
                </a:solidFill>
              </a:rPr>
              <a:t>Increasing need</a:t>
            </a:r>
          </a:p>
        </p:txBody>
      </p:sp>
      <p:pic>
        <p:nvPicPr>
          <p:cNvPr id="76" name="image7.jpg" descr="RNP_FareShare_050"/>
          <p:cNvPicPr/>
          <p:nvPr/>
        </p:nvPicPr>
        <p:blipFill>
          <a:blip r:embed="rId3">
            <a:extLst/>
          </a:blip>
          <a:stretch>
            <a:fillRect/>
          </a:stretch>
        </p:blipFill>
        <p:spPr>
          <a:xfrm>
            <a:off x="5780313" y="1690688"/>
            <a:ext cx="6104755" cy="4071871"/>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838200" y="365125"/>
            <a:ext cx="10515600" cy="1325563"/>
          </a:xfrm>
          <a:prstGeom prst="rect">
            <a:avLst/>
          </a:prstGeom>
        </p:spPr>
        <p:txBody>
          <a:bodyPr/>
          <a:lstStyle>
            <a:lvl1pPr algn="ctr"/>
          </a:lstStyle>
          <a:p>
            <a:pPr lvl="0">
              <a:defRPr sz="1800"/>
            </a:pPr>
            <a:r>
              <a:rPr sz="4400"/>
              <a:t>FareShare Kitchen Gardens: Why?</a:t>
            </a:r>
          </a:p>
        </p:txBody>
      </p:sp>
      <p:sp>
        <p:nvSpPr>
          <p:cNvPr id="81" name="Shape 81"/>
          <p:cNvSpPr/>
          <p:nvPr>
            <p:ph type="body" idx="1"/>
          </p:nvPr>
        </p:nvSpPr>
        <p:spPr>
          <a:xfrm>
            <a:off x="1523999" y="1782281"/>
            <a:ext cx="2767887" cy="4472145"/>
          </a:xfrm>
          <a:prstGeom prst="rect">
            <a:avLst/>
          </a:prstGeom>
        </p:spPr>
        <p:txBody>
          <a:bodyPr/>
          <a:lstStyle/>
          <a:p>
            <a:pPr lvl="0" marL="0" indent="0">
              <a:buSzTx/>
              <a:buNone/>
              <a:defRPr sz="1800"/>
            </a:pPr>
            <a:r>
              <a:rPr b="1" sz="2800"/>
              <a:t>Key aim consistency of supply</a:t>
            </a:r>
            <a:r>
              <a:rPr sz="2800"/>
              <a:t>:</a:t>
            </a:r>
            <a:endParaRPr sz="2800"/>
          </a:p>
          <a:p>
            <a:pPr lvl="0" marL="0" indent="0">
              <a:buSzTx/>
              <a:buNone/>
              <a:defRPr sz="1800"/>
            </a:pPr>
            <a:r>
              <a:rPr sz="2800"/>
              <a:t>Vegetables</a:t>
            </a:r>
            <a:endParaRPr sz="2800"/>
          </a:p>
          <a:p>
            <a:pPr lvl="0" marL="0" indent="0">
              <a:buSzTx/>
              <a:buNone/>
              <a:defRPr sz="1800"/>
            </a:pPr>
            <a:endParaRPr sz="2800"/>
          </a:p>
          <a:p>
            <a:pPr lvl="0" marL="0" indent="0">
              <a:buSzTx/>
              <a:buNone/>
              <a:defRPr sz="1800"/>
            </a:pPr>
            <a:r>
              <a:rPr b="1" sz="2800"/>
              <a:t>Key factor to continuation:</a:t>
            </a:r>
            <a:endParaRPr b="1" sz="2800"/>
          </a:p>
          <a:p>
            <a:pPr lvl="0" marL="0" indent="0">
              <a:buSzTx/>
              <a:buNone/>
              <a:defRPr sz="1800"/>
            </a:pPr>
            <a:r>
              <a:rPr sz="2800"/>
              <a:t>Contribution to core operation</a:t>
            </a:r>
          </a:p>
        </p:txBody>
      </p:sp>
      <p:pic>
        <p:nvPicPr>
          <p:cNvPr id="82" name="image8.png"/>
          <p:cNvPicPr/>
          <p:nvPr/>
        </p:nvPicPr>
        <p:blipFill>
          <a:blip r:embed="rId2">
            <a:extLst/>
          </a:blip>
          <a:stretch>
            <a:fillRect/>
          </a:stretch>
        </p:blipFill>
        <p:spPr>
          <a:xfrm>
            <a:off x="5339441" y="1738939"/>
            <a:ext cx="5502729" cy="4558830"/>
          </a:xfrm>
          <a:prstGeom prst="rect">
            <a:avLst/>
          </a:prstGeom>
          <a:ln w="12700">
            <a:miter lim="400000"/>
          </a:ln>
        </p:spPr>
      </p:pic>
      <p:sp>
        <p:nvSpPr>
          <p:cNvPr id="83" name="Shape 83"/>
          <p:cNvSpPr/>
          <p:nvPr/>
        </p:nvSpPr>
        <p:spPr>
          <a:xfrm>
            <a:off x="5837463" y="4343398"/>
            <a:ext cx="517072" cy="538844"/>
          </a:xfrm>
          <a:prstGeom prst="star5">
            <a:avLst>
              <a:gd name="adj" fmla="val 19098"/>
              <a:gd name="hf" fmla="val 105146"/>
              <a:gd name="vf" fmla="val 110557"/>
            </a:avLst>
          </a:prstGeom>
          <a:solidFill>
            <a:srgbClr val="5B9BD5"/>
          </a:solidFill>
          <a:ln w="12700">
            <a:solidFill>
              <a:srgbClr val="42719B"/>
            </a:solidFill>
            <a:miter/>
          </a:ln>
        </p:spPr>
        <p:txBody>
          <a:bodyPr lIns="0" tIns="0" rIns="0" bIns="0" anchor="ctr"/>
          <a:lstStyle/>
          <a:p>
            <a:pPr lvl="0" algn="ctr">
              <a:defRPr>
                <a:solidFill>
                  <a:srgbClr val="FFFFFF"/>
                </a:solidFill>
              </a:defRPr>
            </a:pPr>
          </a:p>
        </p:txBody>
      </p:sp>
      <p:sp>
        <p:nvSpPr>
          <p:cNvPr id="84" name="Shape 84"/>
          <p:cNvSpPr/>
          <p:nvPr/>
        </p:nvSpPr>
        <p:spPr>
          <a:xfrm>
            <a:off x="5470071" y="2282301"/>
            <a:ext cx="4033159" cy="97973"/>
          </a:xfrm>
          <a:prstGeom prst="rect">
            <a:avLst/>
          </a:prstGeom>
          <a:solidFill>
            <a:srgbClr val="5B9BD5"/>
          </a:solidFill>
          <a:ln w="12700">
            <a:solidFill>
              <a:srgbClr val="42719B"/>
            </a:solidFill>
            <a:miter/>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527957" y="218168"/>
            <a:ext cx="10515601" cy="1006476"/>
          </a:xfrm>
          <a:prstGeom prst="rect">
            <a:avLst/>
          </a:prstGeom>
        </p:spPr>
        <p:txBody>
          <a:bodyPr/>
          <a:lstStyle>
            <a:lvl1pPr algn="ctr"/>
          </a:lstStyle>
          <a:p>
            <a:pPr lvl="0">
              <a:defRPr sz="1800"/>
            </a:pPr>
            <a:r>
              <a:rPr sz="4400"/>
              <a:t>Garden Focus; yield and nutrition</a:t>
            </a:r>
          </a:p>
        </p:txBody>
      </p:sp>
      <p:sp>
        <p:nvSpPr>
          <p:cNvPr id="87" name="Shape 87"/>
          <p:cNvSpPr/>
          <p:nvPr>
            <p:ph type="body" idx="1"/>
          </p:nvPr>
        </p:nvSpPr>
        <p:spPr>
          <a:xfrm>
            <a:off x="952730" y="1377847"/>
            <a:ext cx="2861137" cy="4911482"/>
          </a:xfrm>
          <a:prstGeom prst="rect">
            <a:avLst/>
          </a:prstGeom>
        </p:spPr>
        <p:txBody>
          <a:bodyPr/>
          <a:lstStyle/>
          <a:p>
            <a:pPr lvl="0" marL="0" indent="0">
              <a:lnSpc>
                <a:spcPct val="96000"/>
              </a:lnSpc>
              <a:buSzTx/>
              <a:buNone/>
              <a:defRPr sz="1800"/>
            </a:pPr>
            <a:r>
              <a:rPr sz="1900"/>
              <a:t>Operations Manager and Kitchen Manager (Chefs have input)</a:t>
            </a:r>
            <a:endParaRPr sz="1900"/>
          </a:p>
          <a:p>
            <a:pPr lvl="0" marL="0" indent="0">
              <a:lnSpc>
                <a:spcPct val="96000"/>
              </a:lnSpc>
              <a:buSzTx/>
              <a:buNone/>
              <a:defRPr sz="1800"/>
            </a:pPr>
            <a:endParaRPr sz="1900"/>
          </a:p>
          <a:p>
            <a:pPr lvl="0" marL="0" indent="0">
              <a:lnSpc>
                <a:spcPct val="96000"/>
              </a:lnSpc>
              <a:buSzTx/>
              <a:buNone/>
              <a:defRPr sz="1800"/>
            </a:pPr>
            <a:endParaRPr sz="1900"/>
          </a:p>
          <a:p>
            <a:pPr lvl="0" marL="0" indent="0">
              <a:lnSpc>
                <a:spcPct val="96000"/>
              </a:lnSpc>
              <a:buSzTx/>
              <a:buNone/>
              <a:defRPr sz="1800"/>
            </a:pPr>
            <a:r>
              <a:rPr sz="1900"/>
              <a:t>   Garden Manager</a:t>
            </a:r>
            <a:endParaRPr sz="1900"/>
          </a:p>
          <a:p>
            <a:pPr lvl="0" marL="0" indent="0">
              <a:lnSpc>
                <a:spcPct val="96000"/>
              </a:lnSpc>
              <a:buSzTx/>
              <a:buNone/>
              <a:defRPr sz="1800"/>
            </a:pPr>
            <a:endParaRPr sz="1900"/>
          </a:p>
          <a:p>
            <a:pPr lvl="0" marL="0" indent="0">
              <a:lnSpc>
                <a:spcPct val="96000"/>
              </a:lnSpc>
              <a:buSzTx/>
              <a:buNone/>
              <a:defRPr sz="1800"/>
            </a:pPr>
            <a:endParaRPr sz="1900"/>
          </a:p>
          <a:p>
            <a:pPr lvl="0" marL="0" indent="0">
              <a:lnSpc>
                <a:spcPct val="96000"/>
              </a:lnSpc>
              <a:buSzTx/>
              <a:buNone/>
              <a:defRPr sz="1800"/>
            </a:pPr>
            <a:r>
              <a:rPr sz="1900"/>
              <a:t>  (Shift Supervisors)</a:t>
            </a:r>
            <a:endParaRPr sz="1900"/>
          </a:p>
          <a:p>
            <a:pPr lvl="0" marL="0" indent="0">
              <a:lnSpc>
                <a:spcPct val="96000"/>
              </a:lnSpc>
              <a:buSzTx/>
              <a:buNone/>
              <a:defRPr sz="1800"/>
            </a:pPr>
            <a:endParaRPr sz="1900"/>
          </a:p>
          <a:p>
            <a:pPr lvl="0" marL="0" indent="0">
              <a:lnSpc>
                <a:spcPct val="96000"/>
              </a:lnSpc>
              <a:buSzTx/>
              <a:buNone/>
              <a:defRPr sz="1800"/>
            </a:pPr>
            <a:endParaRPr sz="1900"/>
          </a:p>
          <a:p>
            <a:pPr lvl="0" marL="0" indent="0">
              <a:lnSpc>
                <a:spcPct val="96000"/>
              </a:lnSpc>
              <a:buSzTx/>
              <a:buNone/>
              <a:defRPr sz="1800"/>
            </a:pPr>
            <a:r>
              <a:rPr sz="1900"/>
              <a:t>        Volunteers</a:t>
            </a:r>
          </a:p>
        </p:txBody>
      </p:sp>
      <p:graphicFrame>
        <p:nvGraphicFramePr>
          <p:cNvPr id="88" name="Table 88"/>
          <p:cNvGraphicFramePr/>
          <p:nvPr/>
        </p:nvGraphicFramePr>
        <p:xfrm>
          <a:off x="4438650" y="1214561"/>
          <a:ext cx="2694215" cy="537297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914400"/>
                <a:gridCol w="1779814"/>
              </a:tblGrid>
              <a:tr h="714312">
                <a:tc>
                  <a:txBody>
                    <a:bodyPr/>
                    <a:lstStyle/>
                    <a:p>
                      <a:pPr lvl="0" algn="l">
                        <a:defRPr b="0" i="0" sz="1800">
                          <a:solidFill>
                            <a:srgbClr val="000000"/>
                          </a:solidFill>
                        </a:defRPr>
                      </a:pPr>
                      <a:r>
                        <a:rPr b="1" sz="2000"/>
                        <a:t>Top Priority</a:t>
                      </a:r>
                    </a:p>
                  </a:txBody>
                  <a:tcPr marL="0" marR="0" marT="0" marB="0" anchor="b" anchorCtr="0" horzOverflow="overflow">
                    <a:lnL w="12700">
                      <a:solidFill>
                        <a:srgbClr val="1F4E78"/>
                      </a:solidFill>
                      <a:round/>
                    </a:lnL>
                    <a:lnR w="12700">
                      <a:solidFill>
                        <a:srgbClr val="1F4E78"/>
                      </a:solidFill>
                      <a:round/>
                    </a:lnR>
                    <a:lnT w="12700">
                      <a:solidFill>
                        <a:srgbClr val="000000"/>
                      </a:solidFill>
                      <a:round/>
                    </a:lnT>
                    <a:lnB w="12700">
                      <a:solidFill>
                        <a:srgbClr val="1F4E78"/>
                      </a:solidFill>
                      <a:round/>
                    </a:lnB>
                    <a:solidFill>
                      <a:srgbClr val="2F75B5"/>
                    </a:solidFill>
                  </a:tcPr>
                </a:tc>
                <a:tc>
                  <a:txBody>
                    <a:bodyPr/>
                    <a:lstStyle/>
                    <a:p>
                      <a:pPr lvl="0" algn="l">
                        <a:defRPr b="0" i="0" sz="1800">
                          <a:solidFill>
                            <a:srgbClr val="000000"/>
                          </a:solidFill>
                        </a:defRPr>
                      </a:pPr>
                      <a:r>
                        <a:rPr b="1" sz="2000"/>
                        <a:t>Common name</a:t>
                      </a:r>
                    </a:p>
                  </a:txBody>
                  <a:tcPr marL="0" marR="0" marT="0" marB="0" anchor="b" anchorCtr="0" horzOverflow="overflow">
                    <a:lnL w="12700">
                      <a:solidFill>
                        <a:srgbClr val="1F4E78"/>
                      </a:solidFill>
                      <a:round/>
                    </a:lnL>
                    <a:lnR w="12700">
                      <a:solidFill>
                        <a:srgbClr val="1F4E78"/>
                      </a:solidFill>
                      <a:round/>
                    </a:lnR>
                    <a:lnT w="12700">
                      <a:solidFill>
                        <a:srgbClr val="000000"/>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Capsicum</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Carrot</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c>
                  <a:txBody>
                    <a:bodyPr/>
                    <a:lstStyle/>
                    <a:p>
                      <a:pPr lvl="0" algn="l">
                        <a:defRPr b="0" i="0" sz="1800"/>
                      </a:pPr>
                      <a:r>
                        <a:rPr sz="2000"/>
                        <a:t>Celery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Eggplant</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93787">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FFFFFF"/>
                    </a:solidFill>
                  </a:tcPr>
                </a:tc>
                <a:tc>
                  <a:txBody>
                    <a:bodyPr/>
                    <a:lstStyle/>
                    <a:p>
                      <a:pPr lvl="0" algn="l">
                        <a:defRPr b="0" i="0" sz="1800"/>
                      </a:pPr>
                      <a:r>
                        <a:rPr sz="2000"/>
                        <a:t>Leek</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Parsnip</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595064">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Pumpkin (Butternut)</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c>
                  <a:txBody>
                    <a:bodyPr/>
                    <a:lstStyle/>
                    <a:p>
                      <a:pPr lvl="0" algn="l">
                        <a:defRPr b="0" i="0" sz="1800"/>
                      </a:pPr>
                      <a:r>
                        <a:rPr sz="2000"/>
                        <a:t>Silverbeet</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95228">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c>
                  <a:txBody>
                    <a:bodyPr/>
                    <a:lstStyle/>
                    <a:p>
                      <a:pPr lvl="0" algn="l">
                        <a:defRPr b="0" i="0" sz="1800"/>
                      </a:pPr>
                      <a:r>
                        <a:rPr sz="2000"/>
                        <a:t>Squash</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42453">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Sweet potato</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1865">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solidFill>
                      <a:srgbClr val="2F75B5"/>
                    </a:solidFill>
                  </a:tcPr>
                </a:tc>
                <a:tc>
                  <a:txBody>
                    <a:bodyPr/>
                    <a:lstStyle/>
                    <a:p>
                      <a:pPr lvl="0" algn="l">
                        <a:defRPr b="0" i="0" sz="1800"/>
                      </a:pPr>
                      <a:r>
                        <a:rPr sz="2000"/>
                        <a:t>Turnip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1F4E78"/>
                      </a:solidFill>
                      <a:round/>
                    </a:lnB>
                    <a:noFill/>
                  </a:tcPr>
                </a:tc>
              </a:tr>
              <a:tr h="367180">
                <a:tc>
                  <a:txBody>
                    <a:bodyPr/>
                    <a:lstStyle/>
                    <a:p>
                      <a:pPr lvl="0" algn="l">
                        <a:defRPr b="0" i="0" sz="1800">
                          <a:solidFill>
                            <a:srgbClr val="000000"/>
                          </a:solidFill>
                        </a:defRPr>
                      </a:pPr>
                      <a:r>
                        <a:rPr sz="2000"/>
                        <a:t> </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000000"/>
                      </a:solidFill>
                      <a:round/>
                    </a:lnB>
                    <a:solidFill>
                      <a:srgbClr val="2F75B5"/>
                    </a:solidFill>
                  </a:tcPr>
                </a:tc>
                <a:tc>
                  <a:txBody>
                    <a:bodyPr/>
                    <a:lstStyle/>
                    <a:p>
                      <a:pPr lvl="0" algn="l">
                        <a:defRPr b="0" i="0" sz="1800"/>
                      </a:pPr>
                      <a:r>
                        <a:rPr b="1" sz="2000">
                          <a:solidFill>
                            <a:srgbClr val="FF0000"/>
                          </a:solidFill>
                        </a:rPr>
                        <a:t>Zucchini</a:t>
                      </a:r>
                    </a:p>
                  </a:txBody>
                  <a:tcPr marL="0" marR="0" marT="0" marB="0" anchor="b" anchorCtr="0" horzOverflow="overflow">
                    <a:lnL w="12700">
                      <a:solidFill>
                        <a:srgbClr val="1F4E78"/>
                      </a:solidFill>
                      <a:round/>
                    </a:lnL>
                    <a:lnR w="12700">
                      <a:solidFill>
                        <a:srgbClr val="1F4E78"/>
                      </a:solidFill>
                      <a:round/>
                    </a:lnR>
                    <a:lnT w="12700">
                      <a:solidFill>
                        <a:srgbClr val="1F4E78"/>
                      </a:solidFill>
                      <a:round/>
                    </a:lnT>
                    <a:lnB w="12700">
                      <a:solidFill>
                        <a:srgbClr val="000000"/>
                      </a:solidFill>
                      <a:round/>
                    </a:lnB>
                    <a:noFill/>
                  </a:tcPr>
                </a:tc>
              </a:tr>
            </a:tbl>
          </a:graphicData>
        </a:graphic>
      </p:graphicFrame>
      <p:sp>
        <p:nvSpPr>
          <p:cNvPr id="89" name="Shape 89"/>
          <p:cNvSpPr/>
          <p:nvPr/>
        </p:nvSpPr>
        <p:spPr>
          <a:xfrm>
            <a:off x="2022962" y="2486573"/>
            <a:ext cx="228818" cy="690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20"/>
                </a:moveTo>
                <a:lnTo>
                  <a:pt x="5400" y="18020"/>
                </a:lnTo>
                <a:lnTo>
                  <a:pt x="5400" y="0"/>
                </a:lnTo>
                <a:lnTo>
                  <a:pt x="16200" y="0"/>
                </a:lnTo>
                <a:lnTo>
                  <a:pt x="16200" y="18020"/>
                </a:lnTo>
                <a:lnTo>
                  <a:pt x="21600" y="18020"/>
                </a:lnTo>
                <a:lnTo>
                  <a:pt x="10800" y="21600"/>
                </a:lnTo>
                <a:close/>
              </a:path>
            </a:pathLst>
          </a:custGeom>
          <a:solidFill>
            <a:srgbClr val="5B9BD5"/>
          </a:solidFill>
          <a:ln w="12700">
            <a:solidFill>
              <a:srgbClr val="42719B"/>
            </a:solidFill>
            <a:miter/>
          </a:ln>
        </p:spPr>
        <p:txBody>
          <a:bodyPr lIns="0" tIns="0" rIns="0" bIns="0" anchor="ctr"/>
          <a:lstStyle/>
          <a:p>
            <a:pPr lvl="0" algn="ctr">
              <a:defRPr>
                <a:solidFill>
                  <a:srgbClr val="FFFFFF"/>
                </a:solidFill>
              </a:defRPr>
            </a:pPr>
          </a:p>
        </p:txBody>
      </p:sp>
      <p:sp>
        <p:nvSpPr>
          <p:cNvPr id="90" name="Shape 90"/>
          <p:cNvSpPr/>
          <p:nvPr/>
        </p:nvSpPr>
        <p:spPr>
          <a:xfrm>
            <a:off x="2022961" y="3760551"/>
            <a:ext cx="228818" cy="690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20"/>
                </a:moveTo>
                <a:lnTo>
                  <a:pt x="5400" y="18020"/>
                </a:lnTo>
                <a:lnTo>
                  <a:pt x="5400" y="0"/>
                </a:lnTo>
                <a:lnTo>
                  <a:pt x="16200" y="0"/>
                </a:lnTo>
                <a:lnTo>
                  <a:pt x="16200" y="18020"/>
                </a:lnTo>
                <a:lnTo>
                  <a:pt x="21600" y="18020"/>
                </a:lnTo>
                <a:lnTo>
                  <a:pt x="10800" y="21600"/>
                </a:lnTo>
                <a:close/>
              </a:path>
            </a:pathLst>
          </a:custGeom>
          <a:solidFill>
            <a:srgbClr val="5B9BD5"/>
          </a:solidFill>
          <a:ln w="12700">
            <a:solidFill>
              <a:srgbClr val="42719B"/>
            </a:solidFill>
            <a:miter/>
          </a:ln>
        </p:spPr>
        <p:txBody>
          <a:bodyPr lIns="0" tIns="0" rIns="0" bIns="0" anchor="ctr"/>
          <a:lstStyle/>
          <a:p>
            <a:pPr lvl="0" algn="ctr">
              <a:defRPr>
                <a:solidFill>
                  <a:srgbClr val="FFFFFF"/>
                </a:solidFill>
              </a:defRPr>
            </a:pPr>
          </a:p>
        </p:txBody>
      </p:sp>
      <p:sp>
        <p:nvSpPr>
          <p:cNvPr id="91" name="Shape 91"/>
          <p:cNvSpPr/>
          <p:nvPr/>
        </p:nvSpPr>
        <p:spPr>
          <a:xfrm>
            <a:off x="2022961" y="5034529"/>
            <a:ext cx="228818" cy="690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020"/>
                </a:moveTo>
                <a:lnTo>
                  <a:pt x="5400" y="18020"/>
                </a:lnTo>
                <a:lnTo>
                  <a:pt x="5400" y="0"/>
                </a:lnTo>
                <a:lnTo>
                  <a:pt x="16200" y="0"/>
                </a:lnTo>
                <a:lnTo>
                  <a:pt x="16200" y="18020"/>
                </a:lnTo>
                <a:lnTo>
                  <a:pt x="21600" y="18020"/>
                </a:lnTo>
                <a:lnTo>
                  <a:pt x="10800" y="21600"/>
                </a:lnTo>
                <a:close/>
              </a:path>
            </a:pathLst>
          </a:custGeom>
          <a:solidFill>
            <a:srgbClr val="5B9BD5"/>
          </a:solidFill>
          <a:ln w="12700">
            <a:solidFill>
              <a:srgbClr val="42719B"/>
            </a:solidFill>
            <a:miter/>
          </a:ln>
        </p:spPr>
        <p:txBody>
          <a:bodyPr lIns="0" tIns="0" rIns="0" bIns="0" anchor="ctr"/>
          <a:lstStyle/>
          <a:p>
            <a:pPr lvl="0" algn="ctr">
              <a:defRPr>
                <a:solidFill>
                  <a:srgbClr val="FFFFFF"/>
                </a:solidFill>
              </a:defRPr>
            </a:pPr>
          </a:p>
        </p:txBody>
      </p:sp>
      <p:pic>
        <p:nvPicPr>
          <p:cNvPr id="92" name="image9.jpg"/>
          <p:cNvPicPr/>
          <p:nvPr/>
        </p:nvPicPr>
        <p:blipFill>
          <a:blip r:embed="rId2">
            <a:extLst/>
          </a:blip>
          <a:stretch>
            <a:fillRect/>
          </a:stretch>
        </p:blipFill>
        <p:spPr>
          <a:xfrm rot="5400000">
            <a:off x="6874348" y="2427143"/>
            <a:ext cx="5397468" cy="294095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838200" y="365125"/>
            <a:ext cx="10515600" cy="1325563"/>
          </a:xfrm>
          <a:prstGeom prst="rect">
            <a:avLst/>
          </a:prstGeom>
        </p:spPr>
        <p:txBody>
          <a:bodyPr/>
          <a:lstStyle>
            <a:lvl1pPr algn="ctr"/>
          </a:lstStyle>
          <a:p>
            <a:pPr lvl="0">
              <a:defRPr sz="1800"/>
            </a:pPr>
            <a:r>
              <a:rPr sz="4400"/>
              <a:t>FareShare Gardens 2016</a:t>
            </a:r>
          </a:p>
        </p:txBody>
      </p:sp>
      <p:sp>
        <p:nvSpPr>
          <p:cNvPr id="95" name="Shape 95"/>
          <p:cNvSpPr/>
          <p:nvPr>
            <p:ph type="body" idx="1"/>
          </p:nvPr>
        </p:nvSpPr>
        <p:spPr>
          <a:xfrm>
            <a:off x="838200" y="1825625"/>
            <a:ext cx="4321629" cy="4379232"/>
          </a:xfrm>
          <a:prstGeom prst="rect">
            <a:avLst/>
          </a:prstGeom>
        </p:spPr>
        <p:txBody>
          <a:bodyPr/>
          <a:lstStyle/>
          <a:p>
            <a:pPr lvl="0" marL="0" indent="0">
              <a:buSzTx/>
              <a:buNone/>
              <a:defRPr sz="1800"/>
            </a:pPr>
            <a:endParaRPr sz="2800"/>
          </a:p>
          <a:p>
            <a:pPr lvl="0">
              <a:defRPr sz="1800"/>
            </a:pPr>
            <a:r>
              <a:rPr sz="2800"/>
              <a:t>Vic Park, Abbotsford</a:t>
            </a:r>
            <a:endParaRPr sz="2800"/>
          </a:p>
          <a:p>
            <a:pPr lvl="0" marL="0" indent="0">
              <a:buSzTx/>
              <a:buNone/>
              <a:defRPr sz="1800"/>
            </a:pPr>
            <a:endParaRPr sz="2800"/>
          </a:p>
          <a:p>
            <a:pPr lvl="0">
              <a:defRPr sz="1800"/>
            </a:pPr>
            <a:r>
              <a:rPr sz="2800"/>
              <a:t>Moorabbin Airport</a:t>
            </a:r>
            <a:endParaRPr sz="2800"/>
          </a:p>
          <a:p>
            <a:pPr lvl="0" marL="0" indent="0">
              <a:buSzTx/>
              <a:buNone/>
              <a:defRPr sz="1800"/>
            </a:pPr>
            <a:endParaRPr sz="2800"/>
          </a:p>
          <a:p>
            <a:pPr lvl="0">
              <a:defRPr sz="1800"/>
            </a:pPr>
            <a:r>
              <a:rPr sz="2800"/>
              <a:t>Baguley family farm, Clayton South</a:t>
            </a:r>
          </a:p>
        </p:txBody>
      </p:sp>
      <p:pic>
        <p:nvPicPr>
          <p:cNvPr id="96" name="image10.jpg"/>
          <p:cNvPicPr/>
          <p:nvPr/>
        </p:nvPicPr>
        <p:blipFill>
          <a:blip r:embed="rId2">
            <a:extLst/>
          </a:blip>
          <a:stretch>
            <a:fillRect/>
          </a:stretch>
        </p:blipFill>
        <p:spPr>
          <a:xfrm>
            <a:off x="5159828" y="1622537"/>
            <a:ext cx="6378426" cy="4785407"/>
          </a:xfrm>
          <a:prstGeom prst="rect">
            <a:avLst/>
          </a:prstGeom>
          <a:ln w="12700">
            <a:miter lim="400000"/>
          </a:ln>
        </p:spPr>
      </p:pic>
      <p:sp>
        <p:nvSpPr>
          <p:cNvPr id="97" name="Shape 97"/>
          <p:cNvSpPr/>
          <p:nvPr/>
        </p:nvSpPr>
        <p:spPr>
          <a:xfrm>
            <a:off x="4295721" y="2350820"/>
            <a:ext cx="864109" cy="373299"/>
          </a:xfrm>
          <a:prstGeom prst="rightArrow">
            <a:avLst>
              <a:gd name="adj1" fmla="val 50000"/>
              <a:gd name="adj2" fmla="val 50000"/>
            </a:avLst>
          </a:prstGeom>
          <a:solidFill>
            <a:srgbClr val="5B9BD5"/>
          </a:solidFill>
          <a:ln w="12700">
            <a:solidFill>
              <a:srgbClr val="42719B"/>
            </a:solidFill>
            <a:miter/>
          </a:ln>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838200" y="365125"/>
            <a:ext cx="10515600" cy="1325563"/>
          </a:xfrm>
          <a:prstGeom prst="rect">
            <a:avLst/>
          </a:prstGeom>
        </p:spPr>
        <p:txBody>
          <a:bodyPr/>
          <a:lstStyle>
            <a:lvl1pPr algn="ctr"/>
          </a:lstStyle>
          <a:p>
            <a:pPr lvl="0">
              <a:defRPr sz="1800"/>
            </a:pPr>
            <a:r>
              <a:rPr sz="4400"/>
              <a:t>Victoria Park Train Station, Abbotsford</a:t>
            </a:r>
          </a:p>
        </p:txBody>
      </p:sp>
      <p:sp>
        <p:nvSpPr>
          <p:cNvPr id="100" name="Shape 100"/>
          <p:cNvSpPr/>
          <p:nvPr>
            <p:ph type="body" idx="1"/>
          </p:nvPr>
        </p:nvSpPr>
        <p:spPr>
          <a:xfrm>
            <a:off x="1156446" y="1559857"/>
            <a:ext cx="3261009" cy="4596245"/>
          </a:xfrm>
          <a:prstGeom prst="rect">
            <a:avLst/>
          </a:prstGeom>
        </p:spPr>
        <p:txBody>
          <a:bodyPr/>
          <a:lstStyle/>
          <a:p>
            <a:pPr lvl="0" marL="0" indent="0" defTabSz="905255">
              <a:lnSpc>
                <a:spcPct val="120000"/>
              </a:lnSpc>
              <a:spcBef>
                <a:spcPts val="900"/>
              </a:spcBef>
              <a:buSzTx/>
              <a:buNone/>
              <a:defRPr sz="1800"/>
            </a:pPr>
            <a:r>
              <a:rPr b="1" sz="2178"/>
              <a:t>Funding</a:t>
            </a:r>
            <a:endParaRPr sz="2475"/>
          </a:p>
          <a:p>
            <a:pPr lvl="0" marL="0" indent="0" defTabSz="905255">
              <a:lnSpc>
                <a:spcPct val="120000"/>
              </a:lnSpc>
              <a:spcBef>
                <a:spcPts val="900"/>
              </a:spcBef>
              <a:buSzTx/>
              <a:buNone/>
              <a:defRPr sz="1800"/>
            </a:pPr>
            <a:r>
              <a:rPr b="1" sz="2178"/>
              <a:t>Professional support:</a:t>
            </a:r>
            <a:endParaRPr b="1" sz="2376"/>
          </a:p>
          <a:p>
            <a:pPr lvl="0" marL="199156" indent="-199156" defTabSz="905255">
              <a:lnSpc>
                <a:spcPct val="120000"/>
              </a:lnSpc>
              <a:spcBef>
                <a:spcPts val="0"/>
              </a:spcBef>
              <a:defRPr sz="1800"/>
            </a:pPr>
            <a:r>
              <a:rPr sz="2178"/>
              <a:t>3000 Acres</a:t>
            </a:r>
            <a:endParaRPr sz="2475"/>
          </a:p>
          <a:p>
            <a:pPr lvl="0" marL="199156" indent="-199156" defTabSz="905255">
              <a:lnSpc>
                <a:spcPct val="120000"/>
              </a:lnSpc>
              <a:spcBef>
                <a:spcPts val="0"/>
              </a:spcBef>
              <a:defRPr sz="1800"/>
            </a:pPr>
            <a:r>
              <a:rPr sz="2178"/>
              <a:t>City of Yarra, Urban Agriculture Facilitators</a:t>
            </a:r>
            <a:endParaRPr sz="2376"/>
          </a:p>
          <a:p>
            <a:pPr lvl="0" marL="199156" indent="-199156" defTabSz="905255">
              <a:lnSpc>
                <a:spcPct val="120000"/>
              </a:lnSpc>
              <a:spcBef>
                <a:spcPts val="0"/>
              </a:spcBef>
              <a:defRPr sz="1800"/>
            </a:pPr>
            <a:r>
              <a:rPr sz="2178"/>
              <a:t>Melbourne University, Burnley, design advise</a:t>
            </a:r>
            <a:endParaRPr sz="2475"/>
          </a:p>
          <a:p>
            <a:pPr lvl="0" marL="0" indent="0" defTabSz="905255">
              <a:lnSpc>
                <a:spcPct val="120000"/>
              </a:lnSpc>
              <a:spcBef>
                <a:spcPts val="900"/>
              </a:spcBef>
              <a:buSzTx/>
              <a:buNone/>
              <a:defRPr sz="1800"/>
            </a:pPr>
            <a:endParaRPr sz="2376"/>
          </a:p>
          <a:p>
            <a:pPr lvl="0" marL="0" indent="0" defTabSz="905255">
              <a:lnSpc>
                <a:spcPct val="120000"/>
              </a:lnSpc>
              <a:spcBef>
                <a:spcPts val="900"/>
              </a:spcBef>
              <a:buSzTx/>
              <a:buNone/>
              <a:defRPr sz="1800"/>
            </a:pPr>
            <a:r>
              <a:rPr b="1" sz="2178"/>
              <a:t>Land tenure: </a:t>
            </a:r>
            <a:r>
              <a:rPr sz="2178"/>
              <a:t>Vic Track land, ¾ acre, 2 year lease</a:t>
            </a:r>
          </a:p>
        </p:txBody>
      </p:sp>
      <p:pic>
        <p:nvPicPr>
          <p:cNvPr id="101" name="image11.jpg"/>
          <p:cNvPicPr/>
          <p:nvPr/>
        </p:nvPicPr>
        <p:blipFill>
          <a:blip r:embed="rId2">
            <a:extLst/>
          </a:blip>
          <a:stretch>
            <a:fillRect/>
          </a:stretch>
        </p:blipFill>
        <p:spPr>
          <a:xfrm>
            <a:off x="4558612" y="2898868"/>
            <a:ext cx="5042835" cy="3783049"/>
          </a:xfrm>
          <a:prstGeom prst="rect">
            <a:avLst/>
          </a:prstGeom>
          <a:ln w="12700">
            <a:miter lim="400000"/>
          </a:ln>
        </p:spPr>
      </p:pic>
      <p:pic>
        <p:nvPicPr>
          <p:cNvPr id="102" name="image12.jpg"/>
          <p:cNvPicPr/>
          <p:nvPr/>
        </p:nvPicPr>
        <p:blipFill>
          <a:blip r:embed="rId3">
            <a:extLst/>
          </a:blip>
          <a:stretch>
            <a:fillRect/>
          </a:stretch>
        </p:blipFill>
        <p:spPr>
          <a:xfrm>
            <a:off x="7527886" y="1690688"/>
            <a:ext cx="4429439" cy="332208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