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686" r:id="rId2"/>
    <p:sldMasterId id="2147483678" r:id="rId3"/>
    <p:sldMasterId id="2147483660" r:id="rId4"/>
    <p:sldMasterId id="2147483680" r:id="rId5"/>
    <p:sldMasterId id="2147483672" r:id="rId6"/>
    <p:sldMasterId id="2147483682" r:id="rId7"/>
    <p:sldMasterId id="2147483674" r:id="rId8"/>
    <p:sldMasterId id="2147483684" r:id="rId9"/>
  </p:sldMasterIdLst>
  <p:notesMasterIdLst>
    <p:notesMasterId r:id="rId20"/>
  </p:notesMasterIdLst>
  <p:handoutMasterIdLst>
    <p:handoutMasterId r:id="rId21"/>
  </p:handoutMasterIdLst>
  <p:sldIdLst>
    <p:sldId id="260" r:id="rId10"/>
    <p:sldId id="361" r:id="rId11"/>
    <p:sldId id="359" r:id="rId12"/>
    <p:sldId id="363" r:id="rId13"/>
    <p:sldId id="383" r:id="rId14"/>
    <p:sldId id="384" r:id="rId15"/>
    <p:sldId id="385" r:id="rId16"/>
    <p:sldId id="386" r:id="rId17"/>
    <p:sldId id="375" r:id="rId18"/>
    <p:sldId id="382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1" autoAdjust="0"/>
    <p:restoredTop sz="94649" autoAdjust="0"/>
  </p:normalViewPr>
  <p:slideViewPr>
    <p:cSldViewPr snapToGrid="0" snapToObjects="1">
      <p:cViewPr>
        <p:scale>
          <a:sx n="114" d="100"/>
          <a:sy n="114" d="100"/>
        </p:scale>
        <p:origin x="-147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CB-4EB7-9DD1-CF25EA4C18B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CB-4EB7-9DD1-CF25EA4C18B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CB-4EB7-9DD1-CF25EA4C18B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CB-4EB7-9DD1-CF25EA4C18B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CB-4EB7-9DD1-CF25EA4C18BC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CB-4EB7-9DD1-CF25EA4C18BC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8CB-4EB7-9DD1-CF25EA4C18BC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8CB-4EB7-9DD1-CF25EA4C18BC}"/>
              </c:ext>
            </c:extLst>
          </c:dPt>
          <c:cat>
            <c:strRef>
              <c:f>'[Chart in Microsoft PowerPoint]Sheet1'!$A$2:$A$9</c:f>
              <c:strCache>
                <c:ptCount val="8"/>
                <c:pt idx="0">
                  <c:v>Individuals (tax deductible, excl. ancillary funds)</c:v>
                </c:pt>
                <c:pt idx="1">
                  <c:v>Individuals (not claimed as tax deductions)</c:v>
                </c:pt>
                <c:pt idx="2">
                  <c:v>Bequests</c:v>
                </c:pt>
                <c:pt idx="3">
                  <c:v>Private ancillary</c:v>
                </c:pt>
                <c:pt idx="4">
                  <c:v>Public ancillary funds</c:v>
                </c:pt>
                <c:pt idx="5">
                  <c:v>Other charitable – trusts</c:v>
                </c:pt>
                <c:pt idx="6">
                  <c:v>Corporates (excl. sponsorships)</c:v>
                </c:pt>
                <c:pt idx="7">
                  <c:v>Sponsorships</c:v>
                </c:pt>
              </c:strCache>
            </c:strRef>
          </c:cat>
          <c:val>
            <c:numRef>
              <c:f>'[Chart in Microsoft PowerPoint]Sheet1'!$B$2:$B$9</c:f>
              <c:numCache>
                <c:formatCode>0%</c:formatCode>
                <c:ptCount val="8"/>
                <c:pt idx="0">
                  <c:v>0.25277777777777782</c:v>
                </c:pt>
                <c:pt idx="1">
                  <c:v>0.2416666666666667</c:v>
                </c:pt>
                <c:pt idx="2">
                  <c:v>5.2777777777777798E-2</c:v>
                </c:pt>
                <c:pt idx="3">
                  <c:v>3.6111111111111156E-2</c:v>
                </c:pt>
                <c:pt idx="4">
                  <c:v>4.4444444444444502E-2</c:v>
                </c:pt>
                <c:pt idx="5">
                  <c:v>4.4444444444444502E-2</c:v>
                </c:pt>
                <c:pt idx="6">
                  <c:v>0.125</c:v>
                </c:pt>
                <c:pt idx="7">
                  <c:v>0.20277777777777778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8CB-4EB7-9DD1-CF25EA4C1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5EE73-EECF-4FD7-A9CD-CFC9EB81729E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AU"/>
        </a:p>
      </dgm:t>
    </dgm:pt>
    <dgm:pt modelId="{48A34A6C-D6EA-4F2C-9A7F-6B467C5DD2FF}">
      <dgm:prSet phldrT="[Text]"/>
      <dgm:spPr/>
      <dgm:t>
        <a:bodyPr/>
        <a:lstStyle/>
        <a:p>
          <a:r>
            <a:rPr lang="en-AU" b="1" dirty="0" smtClean="0"/>
            <a:t>Collective Impact (Place-based)</a:t>
          </a:r>
          <a:endParaRPr lang="en-AU" b="1" dirty="0"/>
        </a:p>
      </dgm:t>
    </dgm:pt>
    <dgm:pt modelId="{A5C8A51A-1ACD-4039-AD70-B0C6F3F98993}" type="parTrans" cxnId="{C549D7A5-653B-49C1-8A2E-EEA2389ADBBC}">
      <dgm:prSet/>
      <dgm:spPr/>
      <dgm:t>
        <a:bodyPr/>
        <a:lstStyle/>
        <a:p>
          <a:endParaRPr lang="en-AU"/>
        </a:p>
      </dgm:t>
    </dgm:pt>
    <dgm:pt modelId="{95E95859-B75E-419B-9282-AD91A56E1117}" type="sibTrans" cxnId="{C549D7A5-653B-49C1-8A2E-EEA2389ADBBC}">
      <dgm:prSet/>
      <dgm:spPr/>
      <dgm:t>
        <a:bodyPr/>
        <a:lstStyle/>
        <a:p>
          <a:endParaRPr lang="en-AU"/>
        </a:p>
      </dgm:t>
    </dgm:pt>
    <dgm:pt modelId="{E0E77293-285D-45F9-9654-C0BFDEDBAD84}">
      <dgm:prSet phldrT="[Text]"/>
      <dgm:spPr/>
      <dgm:t>
        <a:bodyPr/>
        <a:lstStyle/>
        <a:p>
          <a:r>
            <a:rPr lang="en-AU" dirty="0" smtClean="0"/>
            <a:t>Multi-year 5,10, 15+ year grants</a:t>
          </a:r>
          <a:endParaRPr lang="en-AU" dirty="0"/>
        </a:p>
      </dgm:t>
    </dgm:pt>
    <dgm:pt modelId="{57D1DEE3-56E4-44E3-A9F4-39353F0A900D}" type="parTrans" cxnId="{864BE128-2C8C-4920-81EE-FFFCB5A04C7A}">
      <dgm:prSet/>
      <dgm:spPr/>
      <dgm:t>
        <a:bodyPr/>
        <a:lstStyle/>
        <a:p>
          <a:endParaRPr lang="en-AU"/>
        </a:p>
      </dgm:t>
    </dgm:pt>
    <dgm:pt modelId="{6078CBE7-DC4E-438E-AA91-18FA57A947AD}" type="sibTrans" cxnId="{864BE128-2C8C-4920-81EE-FFFCB5A04C7A}">
      <dgm:prSet/>
      <dgm:spPr/>
      <dgm:t>
        <a:bodyPr/>
        <a:lstStyle/>
        <a:p>
          <a:endParaRPr lang="en-AU"/>
        </a:p>
      </dgm:t>
    </dgm:pt>
    <dgm:pt modelId="{A4059FFD-F0BA-488C-9123-B7D372A4CC31}">
      <dgm:prSet phldrT="[Text]"/>
      <dgm:spPr/>
      <dgm:t>
        <a:bodyPr/>
        <a:lstStyle/>
        <a:p>
          <a:r>
            <a:rPr lang="en-AU" dirty="0" smtClean="0"/>
            <a:t>Neutral facilitator</a:t>
          </a:r>
          <a:endParaRPr lang="en-AU" dirty="0"/>
        </a:p>
      </dgm:t>
    </dgm:pt>
    <dgm:pt modelId="{789A5C5F-D0EF-40E0-ACDE-4FAE7A458F9B}" type="parTrans" cxnId="{99A8E2FA-6922-4467-A98E-2A230C80B809}">
      <dgm:prSet/>
      <dgm:spPr/>
      <dgm:t>
        <a:bodyPr/>
        <a:lstStyle/>
        <a:p>
          <a:endParaRPr lang="en-AU"/>
        </a:p>
      </dgm:t>
    </dgm:pt>
    <dgm:pt modelId="{91F46281-EB5C-4A92-9780-81091734ADCD}" type="sibTrans" cxnId="{99A8E2FA-6922-4467-A98E-2A230C80B809}">
      <dgm:prSet/>
      <dgm:spPr/>
      <dgm:t>
        <a:bodyPr/>
        <a:lstStyle/>
        <a:p>
          <a:endParaRPr lang="en-AU"/>
        </a:p>
      </dgm:t>
    </dgm:pt>
    <dgm:pt modelId="{30B18C35-517B-4458-80CF-DEF815A3468E}">
      <dgm:prSet phldrT="[Text]"/>
      <dgm:spPr/>
      <dgm:t>
        <a:bodyPr/>
        <a:lstStyle/>
        <a:p>
          <a:r>
            <a:rPr lang="en-AU" b="1" dirty="0" smtClean="0"/>
            <a:t>Collective Impact </a:t>
          </a:r>
        </a:p>
        <a:p>
          <a:r>
            <a:rPr lang="en-AU" b="1" dirty="0" smtClean="0"/>
            <a:t>(Interest Area)</a:t>
          </a:r>
          <a:endParaRPr lang="en-AU" b="1" dirty="0"/>
        </a:p>
      </dgm:t>
    </dgm:pt>
    <dgm:pt modelId="{06E0F5B1-0277-48FE-97B6-F17C1959C5C1}" type="parTrans" cxnId="{45282798-16E9-4F94-8F4E-1ADD78D7935F}">
      <dgm:prSet/>
      <dgm:spPr/>
      <dgm:t>
        <a:bodyPr/>
        <a:lstStyle/>
        <a:p>
          <a:endParaRPr lang="en-AU"/>
        </a:p>
      </dgm:t>
    </dgm:pt>
    <dgm:pt modelId="{32622A80-4B19-449F-8B68-AEBD7E6AA35D}" type="sibTrans" cxnId="{45282798-16E9-4F94-8F4E-1ADD78D7935F}">
      <dgm:prSet/>
      <dgm:spPr/>
      <dgm:t>
        <a:bodyPr/>
        <a:lstStyle/>
        <a:p>
          <a:endParaRPr lang="en-AU"/>
        </a:p>
      </dgm:t>
    </dgm:pt>
    <dgm:pt modelId="{A19BA69F-A00D-4A3B-8F53-AF38C8E822AC}">
      <dgm:prSet phldrT="[Text]"/>
      <dgm:spPr/>
      <dgm:t>
        <a:bodyPr/>
        <a:lstStyle/>
        <a:p>
          <a:r>
            <a:rPr lang="en-AU" dirty="0" smtClean="0"/>
            <a:t>Impact orientation</a:t>
          </a:r>
          <a:endParaRPr lang="en-AU" dirty="0"/>
        </a:p>
      </dgm:t>
    </dgm:pt>
    <dgm:pt modelId="{726A9828-8855-4A23-9D72-2DC3311728D6}" type="parTrans" cxnId="{2B5170CE-FF9F-4BD6-8269-97C1D8B7B9A5}">
      <dgm:prSet/>
      <dgm:spPr/>
      <dgm:t>
        <a:bodyPr/>
        <a:lstStyle/>
        <a:p>
          <a:endParaRPr lang="en-AU"/>
        </a:p>
      </dgm:t>
    </dgm:pt>
    <dgm:pt modelId="{037E4CC3-9C6F-4928-9A3E-7DA1DA6FCAE7}" type="sibTrans" cxnId="{2B5170CE-FF9F-4BD6-8269-97C1D8B7B9A5}">
      <dgm:prSet/>
      <dgm:spPr/>
      <dgm:t>
        <a:bodyPr/>
        <a:lstStyle/>
        <a:p>
          <a:endParaRPr lang="en-AU"/>
        </a:p>
      </dgm:t>
    </dgm:pt>
    <dgm:pt modelId="{D4DA6D51-E084-4D57-9B9B-0FE37E5D4856}">
      <dgm:prSet phldrT="[Text]"/>
      <dgm:spPr/>
      <dgm:t>
        <a:bodyPr/>
        <a:lstStyle/>
        <a:p>
          <a:r>
            <a:rPr lang="en-AU" dirty="0" smtClean="0"/>
            <a:t>Focus – evidence-based</a:t>
          </a:r>
          <a:endParaRPr lang="en-AU" dirty="0"/>
        </a:p>
      </dgm:t>
    </dgm:pt>
    <dgm:pt modelId="{F6ADD1F3-D24E-462E-AB19-07DE2671FEC6}" type="parTrans" cxnId="{2F2FD1C4-17F3-4F9B-8F51-836B7E2AB66F}">
      <dgm:prSet/>
      <dgm:spPr/>
      <dgm:t>
        <a:bodyPr/>
        <a:lstStyle/>
        <a:p>
          <a:endParaRPr lang="en-AU"/>
        </a:p>
      </dgm:t>
    </dgm:pt>
    <dgm:pt modelId="{22611FC9-1134-4BBF-A0ED-61ADFA6B8A72}" type="sibTrans" cxnId="{2F2FD1C4-17F3-4F9B-8F51-836B7E2AB66F}">
      <dgm:prSet/>
      <dgm:spPr/>
      <dgm:t>
        <a:bodyPr/>
        <a:lstStyle/>
        <a:p>
          <a:endParaRPr lang="en-AU"/>
        </a:p>
      </dgm:t>
    </dgm:pt>
    <dgm:pt modelId="{ED09EBB7-4BCB-4C5A-85A3-61BDA1B2FB30}">
      <dgm:prSet phldrT="[Text]"/>
      <dgm:spPr/>
      <dgm:t>
        <a:bodyPr/>
        <a:lstStyle/>
        <a:p>
          <a:r>
            <a:rPr lang="en-AU" b="1" dirty="0" smtClean="0"/>
            <a:t>Impact Investment</a:t>
          </a:r>
        </a:p>
        <a:p>
          <a:r>
            <a:rPr lang="en-AU" b="1" dirty="0" smtClean="0"/>
            <a:t>(Unlocking the corpus)</a:t>
          </a:r>
          <a:endParaRPr lang="en-AU" b="1" dirty="0"/>
        </a:p>
      </dgm:t>
    </dgm:pt>
    <dgm:pt modelId="{B3D80213-C102-4DD7-9225-16AE86575C9D}" type="parTrans" cxnId="{897594CF-3A0C-4379-9E84-CB6890AE37B2}">
      <dgm:prSet/>
      <dgm:spPr/>
      <dgm:t>
        <a:bodyPr/>
        <a:lstStyle/>
        <a:p>
          <a:endParaRPr lang="en-AU"/>
        </a:p>
      </dgm:t>
    </dgm:pt>
    <dgm:pt modelId="{59E90BBE-F2B7-4733-BB10-4E042EBBDAAC}" type="sibTrans" cxnId="{897594CF-3A0C-4379-9E84-CB6890AE37B2}">
      <dgm:prSet/>
      <dgm:spPr/>
      <dgm:t>
        <a:bodyPr/>
        <a:lstStyle/>
        <a:p>
          <a:endParaRPr lang="en-AU"/>
        </a:p>
      </dgm:t>
    </dgm:pt>
    <dgm:pt modelId="{DBE9DE0F-BB01-4576-8EAA-4AA1D888D4BA}">
      <dgm:prSet phldrT="[Text]"/>
      <dgm:spPr/>
      <dgm:t>
        <a:bodyPr/>
        <a:lstStyle/>
        <a:p>
          <a:r>
            <a:rPr lang="en-AU" dirty="0" smtClean="0"/>
            <a:t>Social enterprises</a:t>
          </a:r>
          <a:endParaRPr lang="en-AU" dirty="0"/>
        </a:p>
      </dgm:t>
    </dgm:pt>
    <dgm:pt modelId="{1B371E5E-720E-43F6-85C1-ED65326166F8}" type="parTrans" cxnId="{B3879A17-9A29-449C-99D7-A0D956773D4F}">
      <dgm:prSet/>
      <dgm:spPr/>
      <dgm:t>
        <a:bodyPr/>
        <a:lstStyle/>
        <a:p>
          <a:endParaRPr lang="en-AU"/>
        </a:p>
      </dgm:t>
    </dgm:pt>
    <dgm:pt modelId="{CC673579-0664-4A78-84A4-AA93C2547DBD}" type="sibTrans" cxnId="{B3879A17-9A29-449C-99D7-A0D956773D4F}">
      <dgm:prSet/>
      <dgm:spPr/>
      <dgm:t>
        <a:bodyPr/>
        <a:lstStyle/>
        <a:p>
          <a:endParaRPr lang="en-AU"/>
        </a:p>
      </dgm:t>
    </dgm:pt>
    <dgm:pt modelId="{4AA958F8-D64A-4D3C-B978-5BDE2E2BB700}">
      <dgm:prSet phldrT="[Text]"/>
      <dgm:spPr/>
      <dgm:t>
        <a:bodyPr/>
        <a:lstStyle/>
        <a:p>
          <a:r>
            <a:rPr lang="en-AU" dirty="0" smtClean="0"/>
            <a:t>Social impact bonds</a:t>
          </a:r>
          <a:endParaRPr lang="en-AU" dirty="0"/>
        </a:p>
      </dgm:t>
    </dgm:pt>
    <dgm:pt modelId="{266637C5-B7F2-4D18-9DE6-611EEDE0AFA4}" type="parTrans" cxnId="{A595F82C-DA6E-40A1-B422-1FFDCEC48AC4}">
      <dgm:prSet/>
      <dgm:spPr/>
      <dgm:t>
        <a:bodyPr/>
        <a:lstStyle/>
        <a:p>
          <a:endParaRPr lang="en-AU"/>
        </a:p>
      </dgm:t>
    </dgm:pt>
    <dgm:pt modelId="{C8DEF8D2-2BFF-4287-B859-86970B860BC0}" type="sibTrans" cxnId="{A595F82C-DA6E-40A1-B422-1FFDCEC48AC4}">
      <dgm:prSet/>
      <dgm:spPr/>
      <dgm:t>
        <a:bodyPr/>
        <a:lstStyle/>
        <a:p>
          <a:endParaRPr lang="en-AU"/>
        </a:p>
      </dgm:t>
    </dgm:pt>
    <dgm:pt modelId="{5C0978D8-F441-4A58-B703-47B2B045518E}">
      <dgm:prSet phldrT="[Text]"/>
      <dgm:spPr/>
      <dgm:t>
        <a:bodyPr/>
        <a:lstStyle/>
        <a:p>
          <a:r>
            <a:rPr lang="en-AU" dirty="0" smtClean="0"/>
            <a:t>Impact driven</a:t>
          </a:r>
          <a:endParaRPr lang="en-AU" dirty="0"/>
        </a:p>
      </dgm:t>
    </dgm:pt>
    <dgm:pt modelId="{310B0D56-D98C-48E4-AC0F-FF44F9C237C8}" type="parTrans" cxnId="{76D5EAFB-4372-408C-BDA0-9BDF497AB17B}">
      <dgm:prSet/>
      <dgm:spPr/>
      <dgm:t>
        <a:bodyPr/>
        <a:lstStyle/>
        <a:p>
          <a:endParaRPr lang="en-AU"/>
        </a:p>
      </dgm:t>
    </dgm:pt>
    <dgm:pt modelId="{9ACB54B1-7356-4905-89E2-6360A92164D2}" type="sibTrans" cxnId="{76D5EAFB-4372-408C-BDA0-9BDF497AB17B}">
      <dgm:prSet/>
      <dgm:spPr/>
      <dgm:t>
        <a:bodyPr/>
        <a:lstStyle/>
        <a:p>
          <a:endParaRPr lang="en-AU"/>
        </a:p>
      </dgm:t>
    </dgm:pt>
    <dgm:pt modelId="{3AA7CFFE-86C9-4010-9665-7F75FCF1F2A1}">
      <dgm:prSet phldrT="[Text]"/>
      <dgm:spPr/>
      <dgm:t>
        <a:bodyPr/>
        <a:lstStyle/>
        <a:p>
          <a:r>
            <a:rPr lang="en-AU" b="1" dirty="0" smtClean="0"/>
            <a:t>Donors</a:t>
          </a:r>
          <a:endParaRPr lang="en-AU" b="1" dirty="0"/>
        </a:p>
      </dgm:t>
    </dgm:pt>
    <dgm:pt modelId="{F5D23CED-A68E-431A-961C-C6D8749FA5A5}" type="parTrans" cxnId="{AC396403-F89E-4C6C-927F-9A9855B759CB}">
      <dgm:prSet/>
      <dgm:spPr/>
      <dgm:t>
        <a:bodyPr/>
        <a:lstStyle/>
        <a:p>
          <a:endParaRPr lang="en-AU"/>
        </a:p>
      </dgm:t>
    </dgm:pt>
    <dgm:pt modelId="{91C85A8F-1230-447D-9717-E2B65CB1662E}" type="sibTrans" cxnId="{AC396403-F89E-4C6C-927F-9A9855B759CB}">
      <dgm:prSet/>
      <dgm:spPr/>
      <dgm:t>
        <a:bodyPr/>
        <a:lstStyle/>
        <a:p>
          <a:endParaRPr lang="en-AU"/>
        </a:p>
      </dgm:t>
    </dgm:pt>
    <dgm:pt modelId="{89354C11-4640-427C-AEED-B74573A19FB8}">
      <dgm:prSet phldrT="[Text]"/>
      <dgm:spPr/>
      <dgm:t>
        <a:bodyPr/>
        <a:lstStyle/>
        <a:p>
          <a:r>
            <a:rPr lang="en-AU" dirty="0" smtClean="0"/>
            <a:t>Democratisation of Giving </a:t>
          </a:r>
          <a:r>
            <a:rPr lang="en-AU" dirty="0" err="1" smtClean="0"/>
            <a:t>eg</a:t>
          </a:r>
          <a:r>
            <a:rPr lang="en-AU" dirty="0" smtClean="0"/>
            <a:t> Donor Circles, Fundraising Participation, Crowd Funding, International Giving</a:t>
          </a:r>
          <a:endParaRPr lang="en-AU" dirty="0"/>
        </a:p>
      </dgm:t>
    </dgm:pt>
    <dgm:pt modelId="{D95ACAAD-1EC5-459B-98BD-DBB902F8A269}" type="parTrans" cxnId="{9976B86E-EFBD-4B45-A3B8-D428C9259B79}">
      <dgm:prSet/>
      <dgm:spPr/>
      <dgm:t>
        <a:bodyPr/>
        <a:lstStyle/>
        <a:p>
          <a:endParaRPr lang="en-AU"/>
        </a:p>
      </dgm:t>
    </dgm:pt>
    <dgm:pt modelId="{67761D24-9D59-4BC3-ABE2-1119E3180211}" type="sibTrans" cxnId="{9976B86E-EFBD-4B45-A3B8-D428C9259B79}">
      <dgm:prSet/>
      <dgm:spPr/>
      <dgm:t>
        <a:bodyPr/>
        <a:lstStyle/>
        <a:p>
          <a:endParaRPr lang="en-AU"/>
        </a:p>
      </dgm:t>
    </dgm:pt>
    <dgm:pt modelId="{2CBC9FBB-76FA-4B58-86F3-9861AC84AE47}">
      <dgm:prSet phldrT="[Text]"/>
      <dgm:spPr/>
      <dgm:t>
        <a:bodyPr/>
        <a:lstStyle/>
        <a:p>
          <a:r>
            <a:rPr lang="en-AU" dirty="0" smtClean="0"/>
            <a:t>Community Development Model</a:t>
          </a:r>
          <a:endParaRPr lang="en-AU" dirty="0"/>
        </a:p>
      </dgm:t>
    </dgm:pt>
    <dgm:pt modelId="{6591B820-9C88-4581-B6D5-1AED3B4D87E7}" type="parTrans" cxnId="{E3E253E1-F7B2-4FD7-B19E-83678085A723}">
      <dgm:prSet/>
      <dgm:spPr/>
      <dgm:t>
        <a:bodyPr/>
        <a:lstStyle/>
        <a:p>
          <a:endParaRPr lang="en-AU"/>
        </a:p>
      </dgm:t>
    </dgm:pt>
    <dgm:pt modelId="{131A6CDF-5945-4E09-9663-BB9A44162127}" type="sibTrans" cxnId="{E3E253E1-F7B2-4FD7-B19E-83678085A723}">
      <dgm:prSet/>
      <dgm:spPr/>
      <dgm:t>
        <a:bodyPr/>
        <a:lstStyle/>
        <a:p>
          <a:endParaRPr lang="en-AU"/>
        </a:p>
      </dgm:t>
    </dgm:pt>
    <dgm:pt modelId="{6039C19F-79C9-40A6-B36E-5B0E5DCF22EF}" type="pres">
      <dgm:prSet presAssocID="{AD85EE73-EECF-4FD7-A9CD-CFC9EB81729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68D9A16-7101-4751-9AB6-1BCAF70C99D8}" type="pres">
      <dgm:prSet presAssocID="{AD85EE73-EECF-4FD7-A9CD-CFC9EB81729E}" presName="cycle" presStyleCnt="0"/>
      <dgm:spPr/>
      <dgm:t>
        <a:bodyPr/>
        <a:lstStyle/>
        <a:p>
          <a:endParaRPr lang="en-AU"/>
        </a:p>
      </dgm:t>
    </dgm:pt>
    <dgm:pt modelId="{C24D9829-B33E-404C-A811-A98B2D1B1379}" type="pres">
      <dgm:prSet presAssocID="{AD85EE73-EECF-4FD7-A9CD-CFC9EB81729E}" presName="centerShape" presStyleCnt="0"/>
      <dgm:spPr/>
      <dgm:t>
        <a:bodyPr/>
        <a:lstStyle/>
        <a:p>
          <a:endParaRPr lang="en-AU"/>
        </a:p>
      </dgm:t>
    </dgm:pt>
    <dgm:pt modelId="{5097E8B0-5316-493E-8457-7C859AC727C2}" type="pres">
      <dgm:prSet presAssocID="{AD85EE73-EECF-4FD7-A9CD-CFC9EB81729E}" presName="connSite" presStyleLbl="node1" presStyleIdx="0" presStyleCnt="5"/>
      <dgm:spPr/>
      <dgm:t>
        <a:bodyPr/>
        <a:lstStyle/>
        <a:p>
          <a:endParaRPr lang="en-AU"/>
        </a:p>
      </dgm:t>
    </dgm:pt>
    <dgm:pt modelId="{1BA0E3D9-2999-48FE-8C48-BA81D0C90C7A}" type="pres">
      <dgm:prSet presAssocID="{AD85EE73-EECF-4FD7-A9CD-CFC9EB81729E}" presName="visibl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5A1CF32A-0342-4729-B188-78748A67FC33}" type="pres">
      <dgm:prSet presAssocID="{F5D23CED-A68E-431A-961C-C6D8749FA5A5}" presName="Name25" presStyleLbl="parChTrans1D1" presStyleIdx="0" presStyleCnt="4"/>
      <dgm:spPr/>
      <dgm:t>
        <a:bodyPr/>
        <a:lstStyle/>
        <a:p>
          <a:endParaRPr lang="en-AU"/>
        </a:p>
      </dgm:t>
    </dgm:pt>
    <dgm:pt modelId="{FAFB21BB-22BB-4089-9D63-E7E68CC79E3E}" type="pres">
      <dgm:prSet presAssocID="{3AA7CFFE-86C9-4010-9665-7F75FCF1F2A1}" presName="node" presStyleCnt="0"/>
      <dgm:spPr/>
      <dgm:t>
        <a:bodyPr/>
        <a:lstStyle/>
        <a:p>
          <a:endParaRPr lang="en-AU"/>
        </a:p>
      </dgm:t>
    </dgm:pt>
    <dgm:pt modelId="{AA14F81D-3A06-4B83-AD51-C40988CA9F48}" type="pres">
      <dgm:prSet presAssocID="{3AA7CFFE-86C9-4010-9665-7F75FCF1F2A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FD98AB-411C-4407-BB76-3B29FD6B2311}" type="pres">
      <dgm:prSet presAssocID="{3AA7CFFE-86C9-4010-9665-7F75FCF1F2A1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F26D2B-0BB5-4121-9D75-232B2361EBD7}" type="pres">
      <dgm:prSet presAssocID="{A5C8A51A-1ACD-4039-AD70-B0C6F3F98993}" presName="Name25" presStyleLbl="parChTrans1D1" presStyleIdx="1" presStyleCnt="4"/>
      <dgm:spPr/>
      <dgm:t>
        <a:bodyPr/>
        <a:lstStyle/>
        <a:p>
          <a:endParaRPr lang="en-AU"/>
        </a:p>
      </dgm:t>
    </dgm:pt>
    <dgm:pt modelId="{2811B34B-496F-49D0-9AAA-F56E68EEBCDB}" type="pres">
      <dgm:prSet presAssocID="{48A34A6C-D6EA-4F2C-9A7F-6B467C5DD2FF}" presName="node" presStyleCnt="0"/>
      <dgm:spPr/>
      <dgm:t>
        <a:bodyPr/>
        <a:lstStyle/>
        <a:p>
          <a:endParaRPr lang="en-AU"/>
        </a:p>
      </dgm:t>
    </dgm:pt>
    <dgm:pt modelId="{9F1BAD66-96D5-48BC-A352-9DCD020A8280}" type="pres">
      <dgm:prSet presAssocID="{48A34A6C-D6EA-4F2C-9A7F-6B467C5DD2FF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78C4D8-50F0-421E-AE88-301D507EB392}" type="pres">
      <dgm:prSet presAssocID="{48A34A6C-D6EA-4F2C-9A7F-6B467C5DD2FF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2BD95A-28A4-44D7-A529-1FABAC3082D2}" type="pres">
      <dgm:prSet presAssocID="{06E0F5B1-0277-48FE-97B6-F17C1959C5C1}" presName="Name25" presStyleLbl="parChTrans1D1" presStyleIdx="2" presStyleCnt="4"/>
      <dgm:spPr/>
      <dgm:t>
        <a:bodyPr/>
        <a:lstStyle/>
        <a:p>
          <a:endParaRPr lang="en-AU"/>
        </a:p>
      </dgm:t>
    </dgm:pt>
    <dgm:pt modelId="{5E86EA83-C09B-4CBD-89C5-04E445AD48D0}" type="pres">
      <dgm:prSet presAssocID="{30B18C35-517B-4458-80CF-DEF815A3468E}" presName="node" presStyleCnt="0"/>
      <dgm:spPr/>
      <dgm:t>
        <a:bodyPr/>
        <a:lstStyle/>
        <a:p>
          <a:endParaRPr lang="en-AU"/>
        </a:p>
      </dgm:t>
    </dgm:pt>
    <dgm:pt modelId="{DCC46971-866D-469B-A0DB-788D250CD9A9}" type="pres">
      <dgm:prSet presAssocID="{30B18C35-517B-4458-80CF-DEF815A3468E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4354D8-92AB-47DF-9ECE-0B36B1AA6170}" type="pres">
      <dgm:prSet presAssocID="{30B18C35-517B-4458-80CF-DEF815A3468E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064492-62D7-408C-BFB7-4821FDC4CA78}" type="pres">
      <dgm:prSet presAssocID="{B3D80213-C102-4DD7-9225-16AE86575C9D}" presName="Name25" presStyleLbl="parChTrans1D1" presStyleIdx="3" presStyleCnt="4"/>
      <dgm:spPr/>
      <dgm:t>
        <a:bodyPr/>
        <a:lstStyle/>
        <a:p>
          <a:endParaRPr lang="en-AU"/>
        </a:p>
      </dgm:t>
    </dgm:pt>
    <dgm:pt modelId="{D0B95B17-7B27-4231-BFC4-6CF08945F45E}" type="pres">
      <dgm:prSet presAssocID="{ED09EBB7-4BCB-4C5A-85A3-61BDA1B2FB30}" presName="node" presStyleCnt="0"/>
      <dgm:spPr/>
      <dgm:t>
        <a:bodyPr/>
        <a:lstStyle/>
        <a:p>
          <a:endParaRPr lang="en-AU"/>
        </a:p>
      </dgm:t>
    </dgm:pt>
    <dgm:pt modelId="{C9EF7DA9-2A98-48BA-BFA3-7BEA148753B9}" type="pres">
      <dgm:prSet presAssocID="{ED09EBB7-4BCB-4C5A-85A3-61BDA1B2FB30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EC39C2-CC2C-4A81-A4C8-159D4FB32636}" type="pres">
      <dgm:prSet presAssocID="{ED09EBB7-4BCB-4C5A-85A3-61BDA1B2FB30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336406C-0231-4B39-8468-E74ED0877301}" type="presOf" srcId="{E0E77293-285D-45F9-9654-C0BFDEDBAD84}" destId="{FC78C4D8-50F0-421E-AE88-301D507EB392}" srcOrd="0" destOrd="0" presId="urn:microsoft.com/office/officeart/2005/8/layout/radial2"/>
    <dgm:cxn modelId="{2B5170CE-FF9F-4BD6-8269-97C1D8B7B9A5}" srcId="{30B18C35-517B-4458-80CF-DEF815A3468E}" destId="{A19BA69F-A00D-4A3B-8F53-AF38C8E822AC}" srcOrd="0" destOrd="0" parTransId="{726A9828-8855-4A23-9D72-2DC3311728D6}" sibTransId="{037E4CC3-9C6F-4928-9A3E-7DA1DA6FCAE7}"/>
    <dgm:cxn modelId="{F0795CAA-3CCC-46DE-ABDA-4790717412FC}" type="presOf" srcId="{F5D23CED-A68E-431A-961C-C6D8749FA5A5}" destId="{5A1CF32A-0342-4729-B188-78748A67FC33}" srcOrd="0" destOrd="0" presId="urn:microsoft.com/office/officeart/2005/8/layout/radial2"/>
    <dgm:cxn modelId="{77774251-1B5E-4D99-B5B0-B7C218F35DCA}" type="presOf" srcId="{A5C8A51A-1ACD-4039-AD70-B0C6F3F98993}" destId="{79F26D2B-0BB5-4121-9D75-232B2361EBD7}" srcOrd="0" destOrd="0" presId="urn:microsoft.com/office/officeart/2005/8/layout/radial2"/>
    <dgm:cxn modelId="{7F982BE0-68DC-4B4A-84C1-A85B7AC782E7}" type="presOf" srcId="{DBE9DE0F-BB01-4576-8EAA-4AA1D888D4BA}" destId="{34EC39C2-CC2C-4A81-A4C8-159D4FB32636}" srcOrd="0" destOrd="0" presId="urn:microsoft.com/office/officeart/2005/8/layout/radial2"/>
    <dgm:cxn modelId="{897594CF-3A0C-4379-9E84-CB6890AE37B2}" srcId="{AD85EE73-EECF-4FD7-A9CD-CFC9EB81729E}" destId="{ED09EBB7-4BCB-4C5A-85A3-61BDA1B2FB30}" srcOrd="3" destOrd="0" parTransId="{B3D80213-C102-4DD7-9225-16AE86575C9D}" sibTransId="{59E90BBE-F2B7-4733-BB10-4E042EBBDAAC}"/>
    <dgm:cxn modelId="{E3E253E1-F7B2-4FD7-B19E-83678085A723}" srcId="{48A34A6C-D6EA-4F2C-9A7F-6B467C5DD2FF}" destId="{2CBC9FBB-76FA-4B58-86F3-9861AC84AE47}" srcOrd="2" destOrd="0" parTransId="{6591B820-9C88-4581-B6D5-1AED3B4D87E7}" sibTransId="{131A6CDF-5945-4E09-9663-BB9A44162127}"/>
    <dgm:cxn modelId="{864BE128-2C8C-4920-81EE-FFFCB5A04C7A}" srcId="{48A34A6C-D6EA-4F2C-9A7F-6B467C5DD2FF}" destId="{E0E77293-285D-45F9-9654-C0BFDEDBAD84}" srcOrd="0" destOrd="0" parTransId="{57D1DEE3-56E4-44E3-A9F4-39353F0A900D}" sibTransId="{6078CBE7-DC4E-438E-AA91-18FA57A947AD}"/>
    <dgm:cxn modelId="{99A8E2FA-6922-4467-A98E-2A230C80B809}" srcId="{48A34A6C-D6EA-4F2C-9A7F-6B467C5DD2FF}" destId="{A4059FFD-F0BA-488C-9123-B7D372A4CC31}" srcOrd="1" destOrd="0" parTransId="{789A5C5F-D0EF-40E0-ACDE-4FAE7A458F9B}" sibTransId="{91F46281-EB5C-4A92-9780-81091734ADCD}"/>
    <dgm:cxn modelId="{EF0585B0-964E-40D7-9354-6FE156E9B9E2}" type="presOf" srcId="{A4059FFD-F0BA-488C-9123-B7D372A4CC31}" destId="{FC78C4D8-50F0-421E-AE88-301D507EB392}" srcOrd="0" destOrd="1" presId="urn:microsoft.com/office/officeart/2005/8/layout/radial2"/>
    <dgm:cxn modelId="{B3879A17-9A29-449C-99D7-A0D956773D4F}" srcId="{ED09EBB7-4BCB-4C5A-85A3-61BDA1B2FB30}" destId="{DBE9DE0F-BB01-4576-8EAA-4AA1D888D4BA}" srcOrd="0" destOrd="0" parTransId="{1B371E5E-720E-43F6-85C1-ED65326166F8}" sibTransId="{CC673579-0664-4A78-84A4-AA93C2547DBD}"/>
    <dgm:cxn modelId="{AC396403-F89E-4C6C-927F-9A9855B759CB}" srcId="{AD85EE73-EECF-4FD7-A9CD-CFC9EB81729E}" destId="{3AA7CFFE-86C9-4010-9665-7F75FCF1F2A1}" srcOrd="0" destOrd="0" parTransId="{F5D23CED-A68E-431A-961C-C6D8749FA5A5}" sibTransId="{91C85A8F-1230-447D-9717-E2B65CB1662E}"/>
    <dgm:cxn modelId="{C549D7A5-653B-49C1-8A2E-EEA2389ADBBC}" srcId="{AD85EE73-EECF-4FD7-A9CD-CFC9EB81729E}" destId="{48A34A6C-D6EA-4F2C-9A7F-6B467C5DD2FF}" srcOrd="1" destOrd="0" parTransId="{A5C8A51A-1ACD-4039-AD70-B0C6F3F98993}" sibTransId="{95E95859-B75E-419B-9282-AD91A56E1117}"/>
    <dgm:cxn modelId="{3E649333-67EC-4742-B5B9-CC713C4A2C53}" type="presOf" srcId="{89354C11-4640-427C-AEED-B74573A19FB8}" destId="{D9FD98AB-411C-4407-BB76-3B29FD6B2311}" srcOrd="0" destOrd="0" presId="urn:microsoft.com/office/officeart/2005/8/layout/radial2"/>
    <dgm:cxn modelId="{D52BAE66-BE1A-4E12-BAE4-E2A76D8D6AE2}" type="presOf" srcId="{B3D80213-C102-4DD7-9225-16AE86575C9D}" destId="{55064492-62D7-408C-BFB7-4821FDC4CA78}" srcOrd="0" destOrd="0" presId="urn:microsoft.com/office/officeart/2005/8/layout/radial2"/>
    <dgm:cxn modelId="{76D5EAFB-4372-408C-BDA0-9BDF497AB17B}" srcId="{ED09EBB7-4BCB-4C5A-85A3-61BDA1B2FB30}" destId="{5C0978D8-F441-4A58-B703-47B2B045518E}" srcOrd="1" destOrd="0" parTransId="{310B0D56-D98C-48E4-AC0F-FF44F9C237C8}" sibTransId="{9ACB54B1-7356-4905-89E2-6360A92164D2}"/>
    <dgm:cxn modelId="{5142B6B1-6B0D-4CFE-9D3D-89A7AE040045}" type="presOf" srcId="{30B18C35-517B-4458-80CF-DEF815A3468E}" destId="{DCC46971-866D-469B-A0DB-788D250CD9A9}" srcOrd="0" destOrd="0" presId="urn:microsoft.com/office/officeart/2005/8/layout/radial2"/>
    <dgm:cxn modelId="{60561C32-9F4D-4BB8-AAFA-29910E505A5F}" type="presOf" srcId="{5C0978D8-F441-4A58-B703-47B2B045518E}" destId="{34EC39C2-CC2C-4A81-A4C8-159D4FB32636}" srcOrd="0" destOrd="1" presId="urn:microsoft.com/office/officeart/2005/8/layout/radial2"/>
    <dgm:cxn modelId="{2F2FD1C4-17F3-4F9B-8F51-836B7E2AB66F}" srcId="{30B18C35-517B-4458-80CF-DEF815A3468E}" destId="{D4DA6D51-E084-4D57-9B9B-0FE37E5D4856}" srcOrd="1" destOrd="0" parTransId="{F6ADD1F3-D24E-462E-AB19-07DE2671FEC6}" sibTransId="{22611FC9-1134-4BBF-A0ED-61ADFA6B8A72}"/>
    <dgm:cxn modelId="{BC2FB572-8802-42E5-AB20-C86318910BBB}" type="presOf" srcId="{ED09EBB7-4BCB-4C5A-85A3-61BDA1B2FB30}" destId="{C9EF7DA9-2A98-48BA-BFA3-7BEA148753B9}" srcOrd="0" destOrd="0" presId="urn:microsoft.com/office/officeart/2005/8/layout/radial2"/>
    <dgm:cxn modelId="{B63A2514-3A1E-40ED-AE83-EAE480B735B7}" type="presOf" srcId="{4AA958F8-D64A-4D3C-B978-5BDE2E2BB700}" destId="{34EC39C2-CC2C-4A81-A4C8-159D4FB32636}" srcOrd="0" destOrd="2" presId="urn:microsoft.com/office/officeart/2005/8/layout/radial2"/>
    <dgm:cxn modelId="{45282798-16E9-4F94-8F4E-1ADD78D7935F}" srcId="{AD85EE73-EECF-4FD7-A9CD-CFC9EB81729E}" destId="{30B18C35-517B-4458-80CF-DEF815A3468E}" srcOrd="2" destOrd="0" parTransId="{06E0F5B1-0277-48FE-97B6-F17C1959C5C1}" sibTransId="{32622A80-4B19-449F-8B68-AEBD7E6AA35D}"/>
    <dgm:cxn modelId="{0543914D-A681-4D7A-86D6-779FF36ADBDB}" type="presOf" srcId="{A19BA69F-A00D-4A3B-8F53-AF38C8E822AC}" destId="{B64354D8-92AB-47DF-9ECE-0B36B1AA6170}" srcOrd="0" destOrd="0" presId="urn:microsoft.com/office/officeart/2005/8/layout/radial2"/>
    <dgm:cxn modelId="{441D092B-6D36-48CD-B10A-A0DCF8D5D30C}" type="presOf" srcId="{48A34A6C-D6EA-4F2C-9A7F-6B467C5DD2FF}" destId="{9F1BAD66-96D5-48BC-A352-9DCD020A8280}" srcOrd="0" destOrd="0" presId="urn:microsoft.com/office/officeart/2005/8/layout/radial2"/>
    <dgm:cxn modelId="{FAA727D2-95D1-42B2-8B33-2FDB737BC18D}" type="presOf" srcId="{3AA7CFFE-86C9-4010-9665-7F75FCF1F2A1}" destId="{AA14F81D-3A06-4B83-AD51-C40988CA9F48}" srcOrd="0" destOrd="0" presId="urn:microsoft.com/office/officeart/2005/8/layout/radial2"/>
    <dgm:cxn modelId="{5FC76D3C-D580-45FD-820F-0229116EA972}" type="presOf" srcId="{06E0F5B1-0277-48FE-97B6-F17C1959C5C1}" destId="{462BD95A-28A4-44D7-A529-1FABAC3082D2}" srcOrd="0" destOrd="0" presId="urn:microsoft.com/office/officeart/2005/8/layout/radial2"/>
    <dgm:cxn modelId="{44A970A7-21A6-4FCE-B50E-E42F69654798}" type="presOf" srcId="{AD85EE73-EECF-4FD7-A9CD-CFC9EB81729E}" destId="{6039C19F-79C9-40A6-B36E-5B0E5DCF22EF}" srcOrd="0" destOrd="0" presId="urn:microsoft.com/office/officeart/2005/8/layout/radial2"/>
    <dgm:cxn modelId="{8BE0DD49-56B4-40F0-B915-5346D4821ACF}" type="presOf" srcId="{D4DA6D51-E084-4D57-9B9B-0FE37E5D4856}" destId="{B64354D8-92AB-47DF-9ECE-0B36B1AA6170}" srcOrd="0" destOrd="1" presId="urn:microsoft.com/office/officeart/2005/8/layout/radial2"/>
    <dgm:cxn modelId="{A595F82C-DA6E-40A1-B422-1FFDCEC48AC4}" srcId="{ED09EBB7-4BCB-4C5A-85A3-61BDA1B2FB30}" destId="{4AA958F8-D64A-4D3C-B978-5BDE2E2BB700}" srcOrd="2" destOrd="0" parTransId="{266637C5-B7F2-4D18-9DE6-611EEDE0AFA4}" sibTransId="{C8DEF8D2-2BFF-4287-B859-86970B860BC0}"/>
    <dgm:cxn modelId="{C973BE38-161A-4421-AF11-633F8A18C647}" type="presOf" srcId="{2CBC9FBB-76FA-4B58-86F3-9861AC84AE47}" destId="{FC78C4D8-50F0-421E-AE88-301D507EB392}" srcOrd="0" destOrd="2" presId="urn:microsoft.com/office/officeart/2005/8/layout/radial2"/>
    <dgm:cxn modelId="{9976B86E-EFBD-4B45-A3B8-D428C9259B79}" srcId="{3AA7CFFE-86C9-4010-9665-7F75FCF1F2A1}" destId="{89354C11-4640-427C-AEED-B74573A19FB8}" srcOrd="0" destOrd="0" parTransId="{D95ACAAD-1EC5-459B-98BD-DBB902F8A269}" sibTransId="{67761D24-9D59-4BC3-ABE2-1119E3180211}"/>
    <dgm:cxn modelId="{7B6BC8EA-5226-4E80-8C42-25AED7416B11}" type="presParOf" srcId="{6039C19F-79C9-40A6-B36E-5B0E5DCF22EF}" destId="{E68D9A16-7101-4751-9AB6-1BCAF70C99D8}" srcOrd="0" destOrd="0" presId="urn:microsoft.com/office/officeart/2005/8/layout/radial2"/>
    <dgm:cxn modelId="{059A9F14-F21F-4E47-A782-30F448989BAF}" type="presParOf" srcId="{E68D9A16-7101-4751-9AB6-1BCAF70C99D8}" destId="{C24D9829-B33E-404C-A811-A98B2D1B1379}" srcOrd="0" destOrd="0" presId="urn:microsoft.com/office/officeart/2005/8/layout/radial2"/>
    <dgm:cxn modelId="{3F026AB2-9158-4307-8B51-E2245A25B9F0}" type="presParOf" srcId="{C24D9829-B33E-404C-A811-A98B2D1B1379}" destId="{5097E8B0-5316-493E-8457-7C859AC727C2}" srcOrd="0" destOrd="0" presId="urn:microsoft.com/office/officeart/2005/8/layout/radial2"/>
    <dgm:cxn modelId="{0D73C7C0-C918-4C54-8E74-AA5DAF152CF5}" type="presParOf" srcId="{C24D9829-B33E-404C-A811-A98B2D1B1379}" destId="{1BA0E3D9-2999-48FE-8C48-BA81D0C90C7A}" srcOrd="1" destOrd="0" presId="urn:microsoft.com/office/officeart/2005/8/layout/radial2"/>
    <dgm:cxn modelId="{D2D1E6A6-8FF7-4C0A-8A6A-5D3B7998F645}" type="presParOf" srcId="{E68D9A16-7101-4751-9AB6-1BCAF70C99D8}" destId="{5A1CF32A-0342-4729-B188-78748A67FC33}" srcOrd="1" destOrd="0" presId="urn:microsoft.com/office/officeart/2005/8/layout/radial2"/>
    <dgm:cxn modelId="{A395B367-499B-499A-88DA-FB74ED49C05E}" type="presParOf" srcId="{E68D9A16-7101-4751-9AB6-1BCAF70C99D8}" destId="{FAFB21BB-22BB-4089-9D63-E7E68CC79E3E}" srcOrd="2" destOrd="0" presId="urn:microsoft.com/office/officeart/2005/8/layout/radial2"/>
    <dgm:cxn modelId="{427FDEC5-F5BD-4072-86EA-00D860B81194}" type="presParOf" srcId="{FAFB21BB-22BB-4089-9D63-E7E68CC79E3E}" destId="{AA14F81D-3A06-4B83-AD51-C40988CA9F48}" srcOrd="0" destOrd="0" presId="urn:microsoft.com/office/officeart/2005/8/layout/radial2"/>
    <dgm:cxn modelId="{572ADB26-D784-4723-BD82-A4CA8C69E392}" type="presParOf" srcId="{FAFB21BB-22BB-4089-9D63-E7E68CC79E3E}" destId="{D9FD98AB-411C-4407-BB76-3B29FD6B2311}" srcOrd="1" destOrd="0" presId="urn:microsoft.com/office/officeart/2005/8/layout/radial2"/>
    <dgm:cxn modelId="{570BE370-3541-4E29-908E-481126107AFE}" type="presParOf" srcId="{E68D9A16-7101-4751-9AB6-1BCAF70C99D8}" destId="{79F26D2B-0BB5-4121-9D75-232B2361EBD7}" srcOrd="3" destOrd="0" presId="urn:microsoft.com/office/officeart/2005/8/layout/radial2"/>
    <dgm:cxn modelId="{1F8469BC-C830-4F09-92DF-E9A207999800}" type="presParOf" srcId="{E68D9A16-7101-4751-9AB6-1BCAF70C99D8}" destId="{2811B34B-496F-49D0-9AAA-F56E68EEBCDB}" srcOrd="4" destOrd="0" presId="urn:microsoft.com/office/officeart/2005/8/layout/radial2"/>
    <dgm:cxn modelId="{FB73DE36-1252-472C-AAD2-0158C88A5ED4}" type="presParOf" srcId="{2811B34B-496F-49D0-9AAA-F56E68EEBCDB}" destId="{9F1BAD66-96D5-48BC-A352-9DCD020A8280}" srcOrd="0" destOrd="0" presId="urn:microsoft.com/office/officeart/2005/8/layout/radial2"/>
    <dgm:cxn modelId="{5F75D15C-0557-4FC2-AD3F-07A258EDCB6C}" type="presParOf" srcId="{2811B34B-496F-49D0-9AAA-F56E68EEBCDB}" destId="{FC78C4D8-50F0-421E-AE88-301D507EB392}" srcOrd="1" destOrd="0" presId="urn:microsoft.com/office/officeart/2005/8/layout/radial2"/>
    <dgm:cxn modelId="{169DE98C-B8EB-4FDD-B0FA-96E43D9A5D28}" type="presParOf" srcId="{E68D9A16-7101-4751-9AB6-1BCAF70C99D8}" destId="{462BD95A-28A4-44D7-A529-1FABAC3082D2}" srcOrd="5" destOrd="0" presId="urn:microsoft.com/office/officeart/2005/8/layout/radial2"/>
    <dgm:cxn modelId="{F3C94174-7DAD-42B6-BCDB-D84338FF9113}" type="presParOf" srcId="{E68D9A16-7101-4751-9AB6-1BCAF70C99D8}" destId="{5E86EA83-C09B-4CBD-89C5-04E445AD48D0}" srcOrd="6" destOrd="0" presId="urn:microsoft.com/office/officeart/2005/8/layout/radial2"/>
    <dgm:cxn modelId="{A18A86C6-9672-468D-BC92-E93C61629A0F}" type="presParOf" srcId="{5E86EA83-C09B-4CBD-89C5-04E445AD48D0}" destId="{DCC46971-866D-469B-A0DB-788D250CD9A9}" srcOrd="0" destOrd="0" presId="urn:microsoft.com/office/officeart/2005/8/layout/radial2"/>
    <dgm:cxn modelId="{FF53CD53-BF44-40AE-90A2-21516C848437}" type="presParOf" srcId="{5E86EA83-C09B-4CBD-89C5-04E445AD48D0}" destId="{B64354D8-92AB-47DF-9ECE-0B36B1AA6170}" srcOrd="1" destOrd="0" presId="urn:microsoft.com/office/officeart/2005/8/layout/radial2"/>
    <dgm:cxn modelId="{30222D47-CCD9-42AE-9B56-B533E2CC9864}" type="presParOf" srcId="{E68D9A16-7101-4751-9AB6-1BCAF70C99D8}" destId="{55064492-62D7-408C-BFB7-4821FDC4CA78}" srcOrd="7" destOrd="0" presId="urn:microsoft.com/office/officeart/2005/8/layout/radial2"/>
    <dgm:cxn modelId="{B6F89097-290C-45A3-B71E-07F4A5DA631D}" type="presParOf" srcId="{E68D9A16-7101-4751-9AB6-1BCAF70C99D8}" destId="{D0B95B17-7B27-4231-BFC4-6CF08945F45E}" srcOrd="8" destOrd="0" presId="urn:microsoft.com/office/officeart/2005/8/layout/radial2"/>
    <dgm:cxn modelId="{15404D18-E733-4558-996A-1E9774A932A7}" type="presParOf" srcId="{D0B95B17-7B27-4231-BFC4-6CF08945F45E}" destId="{C9EF7DA9-2A98-48BA-BFA3-7BEA148753B9}" srcOrd="0" destOrd="0" presId="urn:microsoft.com/office/officeart/2005/8/layout/radial2"/>
    <dgm:cxn modelId="{A35FEC2C-9674-4C92-80FE-7354363D38CB}" type="presParOf" srcId="{D0B95B17-7B27-4231-BFC4-6CF08945F45E}" destId="{34EC39C2-CC2C-4A81-A4C8-159D4FB3263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A77F9-2FB7-4980-BDB2-7AAFDB8596C1}" type="doc">
      <dgm:prSet loTypeId="urn:microsoft.com/office/officeart/2005/8/layout/venn2" loCatId="relationship" qsTypeId="urn:microsoft.com/office/officeart/2005/8/quickstyle/simple1" qsCatId="simple" csTypeId="urn:microsoft.com/office/officeart/2005/8/colors/colorful1#4" csCatId="colorful" phldr="1"/>
      <dgm:spPr>
        <a:scene3d>
          <a:camera prst="orthographicFront">
            <a:rot lat="0" lon="300000" rev="0"/>
          </a:camera>
          <a:lightRig rig="threePt" dir="t"/>
        </a:scene3d>
      </dgm:spPr>
      <dgm:t>
        <a:bodyPr/>
        <a:lstStyle/>
        <a:p>
          <a:endParaRPr lang="en-AU"/>
        </a:p>
      </dgm:t>
    </dgm:pt>
    <dgm:pt modelId="{E42FC506-07DA-4FD9-A707-2E06F3FC2FE5}">
      <dgm:prSet phldrT="[Text]"/>
      <dgm:spPr/>
      <dgm:t>
        <a:bodyPr/>
        <a:lstStyle/>
        <a:p>
          <a:r>
            <a:rPr lang="en-AU" b="1" dirty="0" smtClean="0"/>
            <a:t>Agnostic</a:t>
          </a:r>
          <a:endParaRPr lang="en-AU" b="1" dirty="0"/>
        </a:p>
      </dgm:t>
    </dgm:pt>
    <dgm:pt modelId="{3370E29A-422E-4B3E-BB5B-61A08CC5F68B}" type="parTrans" cxnId="{C6887850-72C9-498E-BF94-8B7C5B9C8782}">
      <dgm:prSet/>
      <dgm:spPr/>
      <dgm:t>
        <a:bodyPr/>
        <a:lstStyle/>
        <a:p>
          <a:endParaRPr lang="en-AU"/>
        </a:p>
      </dgm:t>
    </dgm:pt>
    <dgm:pt modelId="{8F44DBD7-4F6F-459B-81A4-BB2E65304FA4}" type="sibTrans" cxnId="{C6887850-72C9-498E-BF94-8B7C5B9C8782}">
      <dgm:prSet/>
      <dgm:spPr/>
      <dgm:t>
        <a:bodyPr/>
        <a:lstStyle/>
        <a:p>
          <a:endParaRPr lang="en-AU"/>
        </a:p>
      </dgm:t>
    </dgm:pt>
    <dgm:pt modelId="{82F2AFD9-0C1B-4DCC-9897-0D33436AACE9}">
      <dgm:prSet phldrT="[Text]"/>
      <dgm:spPr/>
      <dgm:t>
        <a:bodyPr/>
        <a:lstStyle/>
        <a:p>
          <a:r>
            <a:rPr lang="en-AU" b="1" dirty="0" smtClean="0"/>
            <a:t>Ethical</a:t>
          </a:r>
          <a:endParaRPr lang="en-AU" b="1" dirty="0"/>
        </a:p>
      </dgm:t>
    </dgm:pt>
    <dgm:pt modelId="{155D47CB-D0E6-4CB4-A01B-6C7DA84A5AB3}" type="parTrans" cxnId="{26D612A6-1145-464F-B0BD-702BBAFEE96F}">
      <dgm:prSet/>
      <dgm:spPr/>
      <dgm:t>
        <a:bodyPr/>
        <a:lstStyle/>
        <a:p>
          <a:endParaRPr lang="en-AU"/>
        </a:p>
      </dgm:t>
    </dgm:pt>
    <dgm:pt modelId="{BB17EE26-2210-4B91-83DF-354A9E578ADA}" type="sibTrans" cxnId="{26D612A6-1145-464F-B0BD-702BBAFEE96F}">
      <dgm:prSet/>
      <dgm:spPr/>
      <dgm:t>
        <a:bodyPr/>
        <a:lstStyle/>
        <a:p>
          <a:endParaRPr lang="en-AU"/>
        </a:p>
      </dgm:t>
    </dgm:pt>
    <dgm:pt modelId="{72E8923B-7187-44D2-85F8-49F4E7EBB6AB}">
      <dgm:prSet phldrT="[Text]"/>
      <dgm:spPr/>
      <dgm:t>
        <a:bodyPr/>
        <a:lstStyle/>
        <a:p>
          <a:r>
            <a:rPr lang="en-AU" b="1" dirty="0" smtClean="0"/>
            <a:t>Impact</a:t>
          </a:r>
          <a:endParaRPr lang="en-AU" b="1" dirty="0"/>
        </a:p>
      </dgm:t>
    </dgm:pt>
    <dgm:pt modelId="{ABB70686-93CC-46AF-927D-448DBB994F69}" type="parTrans" cxnId="{82336251-430A-4534-901E-72C058D6119D}">
      <dgm:prSet/>
      <dgm:spPr/>
      <dgm:t>
        <a:bodyPr/>
        <a:lstStyle/>
        <a:p>
          <a:endParaRPr lang="en-AU"/>
        </a:p>
      </dgm:t>
    </dgm:pt>
    <dgm:pt modelId="{155A13FB-37DB-498B-BA2D-BD0BB5DD7C66}" type="sibTrans" cxnId="{82336251-430A-4534-901E-72C058D6119D}">
      <dgm:prSet/>
      <dgm:spPr/>
      <dgm:t>
        <a:bodyPr/>
        <a:lstStyle/>
        <a:p>
          <a:endParaRPr lang="en-AU"/>
        </a:p>
      </dgm:t>
    </dgm:pt>
    <dgm:pt modelId="{7A58CB77-0BD7-4C8C-9FAF-7B770FBFD5AA}">
      <dgm:prSet phldrT="[Text]"/>
      <dgm:spPr/>
      <dgm:t>
        <a:bodyPr/>
        <a:lstStyle/>
        <a:p>
          <a:r>
            <a:rPr lang="en-AU" b="1" dirty="0" smtClean="0"/>
            <a:t>Mission</a:t>
          </a:r>
          <a:endParaRPr lang="en-AU" b="1" dirty="0"/>
        </a:p>
      </dgm:t>
    </dgm:pt>
    <dgm:pt modelId="{6FBB67F4-6FDD-4E9B-8055-9BB18D53ABF6}" type="parTrans" cxnId="{F9FC8C7C-25B2-4F8B-B4D1-F33BD362E9F3}">
      <dgm:prSet/>
      <dgm:spPr/>
      <dgm:t>
        <a:bodyPr/>
        <a:lstStyle/>
        <a:p>
          <a:endParaRPr lang="en-AU"/>
        </a:p>
      </dgm:t>
    </dgm:pt>
    <dgm:pt modelId="{99EC5736-0820-448B-BB33-A9AE313CFF96}" type="sibTrans" cxnId="{F9FC8C7C-25B2-4F8B-B4D1-F33BD362E9F3}">
      <dgm:prSet/>
      <dgm:spPr/>
      <dgm:t>
        <a:bodyPr/>
        <a:lstStyle/>
        <a:p>
          <a:endParaRPr lang="en-AU"/>
        </a:p>
      </dgm:t>
    </dgm:pt>
    <dgm:pt modelId="{83BA2879-8FE9-47C3-B8B6-21EC6388360F}" type="pres">
      <dgm:prSet presAssocID="{6A4A77F9-2FB7-4980-BDB2-7AAFDB8596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491ED61-7B2E-4421-B59B-B6336F2D95D2}" type="pres">
      <dgm:prSet presAssocID="{6A4A77F9-2FB7-4980-BDB2-7AAFDB8596C1}" presName="comp1" presStyleCnt="0"/>
      <dgm:spPr/>
    </dgm:pt>
    <dgm:pt modelId="{FF0E7EC5-D225-4E7F-A026-7AF11318D0DA}" type="pres">
      <dgm:prSet presAssocID="{6A4A77F9-2FB7-4980-BDB2-7AAFDB8596C1}" presName="circle1" presStyleLbl="node1" presStyleIdx="0" presStyleCnt="4"/>
      <dgm:spPr/>
      <dgm:t>
        <a:bodyPr/>
        <a:lstStyle/>
        <a:p>
          <a:endParaRPr lang="en-AU"/>
        </a:p>
      </dgm:t>
    </dgm:pt>
    <dgm:pt modelId="{AB6254D6-84D0-4DB5-B8E0-9F05CC097E6D}" type="pres">
      <dgm:prSet presAssocID="{6A4A77F9-2FB7-4980-BDB2-7AAFDB8596C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8EA9442-1350-4FBB-B080-C723D1938702}" type="pres">
      <dgm:prSet presAssocID="{6A4A77F9-2FB7-4980-BDB2-7AAFDB8596C1}" presName="comp2" presStyleCnt="0"/>
      <dgm:spPr/>
    </dgm:pt>
    <dgm:pt modelId="{26D35859-B67E-4633-9817-D503B13BE081}" type="pres">
      <dgm:prSet presAssocID="{6A4A77F9-2FB7-4980-BDB2-7AAFDB8596C1}" presName="circle2" presStyleLbl="node1" presStyleIdx="1" presStyleCnt="4"/>
      <dgm:spPr/>
      <dgm:t>
        <a:bodyPr/>
        <a:lstStyle/>
        <a:p>
          <a:endParaRPr lang="en-AU"/>
        </a:p>
      </dgm:t>
    </dgm:pt>
    <dgm:pt modelId="{EAAFC233-B92F-43F4-9722-C7178DEB5B4C}" type="pres">
      <dgm:prSet presAssocID="{6A4A77F9-2FB7-4980-BDB2-7AAFDB8596C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4826075-24BA-49CD-AD90-156817940421}" type="pres">
      <dgm:prSet presAssocID="{6A4A77F9-2FB7-4980-BDB2-7AAFDB8596C1}" presName="comp3" presStyleCnt="0"/>
      <dgm:spPr/>
    </dgm:pt>
    <dgm:pt modelId="{35D115E5-9C10-4F11-90E8-3A53BCD5A388}" type="pres">
      <dgm:prSet presAssocID="{6A4A77F9-2FB7-4980-BDB2-7AAFDB8596C1}" presName="circle3" presStyleLbl="node1" presStyleIdx="2" presStyleCnt="4"/>
      <dgm:spPr/>
      <dgm:t>
        <a:bodyPr/>
        <a:lstStyle/>
        <a:p>
          <a:endParaRPr lang="en-AU"/>
        </a:p>
      </dgm:t>
    </dgm:pt>
    <dgm:pt modelId="{D8D2D9E1-A856-4021-A11D-EA46A02B66B3}" type="pres">
      <dgm:prSet presAssocID="{6A4A77F9-2FB7-4980-BDB2-7AAFDB8596C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6B954A-F6E7-4F9C-B220-7116CA69173F}" type="pres">
      <dgm:prSet presAssocID="{6A4A77F9-2FB7-4980-BDB2-7AAFDB8596C1}" presName="comp4" presStyleCnt="0"/>
      <dgm:spPr/>
    </dgm:pt>
    <dgm:pt modelId="{981842D3-1DC4-4C19-B9BB-7A1D1FE5B096}" type="pres">
      <dgm:prSet presAssocID="{6A4A77F9-2FB7-4980-BDB2-7AAFDB8596C1}" presName="circle4" presStyleLbl="node1" presStyleIdx="3" presStyleCnt="4"/>
      <dgm:spPr/>
      <dgm:t>
        <a:bodyPr/>
        <a:lstStyle/>
        <a:p>
          <a:endParaRPr lang="en-AU"/>
        </a:p>
      </dgm:t>
    </dgm:pt>
    <dgm:pt modelId="{73D2BB6A-EC09-4578-A12D-E2322B6073AE}" type="pres">
      <dgm:prSet presAssocID="{6A4A77F9-2FB7-4980-BDB2-7AAFDB8596C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C257327-7DA7-4193-B358-66EF53702434}" type="presOf" srcId="{7A58CB77-0BD7-4C8C-9FAF-7B770FBFD5AA}" destId="{981842D3-1DC4-4C19-B9BB-7A1D1FE5B096}" srcOrd="0" destOrd="0" presId="urn:microsoft.com/office/officeart/2005/8/layout/venn2"/>
    <dgm:cxn modelId="{C6887850-72C9-498E-BF94-8B7C5B9C8782}" srcId="{6A4A77F9-2FB7-4980-BDB2-7AAFDB8596C1}" destId="{E42FC506-07DA-4FD9-A707-2E06F3FC2FE5}" srcOrd="0" destOrd="0" parTransId="{3370E29A-422E-4B3E-BB5B-61A08CC5F68B}" sibTransId="{8F44DBD7-4F6F-459B-81A4-BB2E65304FA4}"/>
    <dgm:cxn modelId="{680897A1-43C5-43B8-866D-66338C6A9BDF}" type="presOf" srcId="{E42FC506-07DA-4FD9-A707-2E06F3FC2FE5}" destId="{FF0E7EC5-D225-4E7F-A026-7AF11318D0DA}" srcOrd="0" destOrd="0" presId="urn:microsoft.com/office/officeart/2005/8/layout/venn2"/>
    <dgm:cxn modelId="{3BB7D960-8BBF-432F-ABA2-3B242F2E27F9}" type="presOf" srcId="{72E8923B-7187-44D2-85F8-49F4E7EBB6AB}" destId="{35D115E5-9C10-4F11-90E8-3A53BCD5A388}" srcOrd="0" destOrd="0" presId="urn:microsoft.com/office/officeart/2005/8/layout/venn2"/>
    <dgm:cxn modelId="{074ABE15-704C-4205-B530-6C70CBF294E2}" type="presOf" srcId="{6A4A77F9-2FB7-4980-BDB2-7AAFDB8596C1}" destId="{83BA2879-8FE9-47C3-B8B6-21EC6388360F}" srcOrd="0" destOrd="0" presId="urn:microsoft.com/office/officeart/2005/8/layout/venn2"/>
    <dgm:cxn modelId="{F9FC8C7C-25B2-4F8B-B4D1-F33BD362E9F3}" srcId="{6A4A77F9-2FB7-4980-BDB2-7AAFDB8596C1}" destId="{7A58CB77-0BD7-4C8C-9FAF-7B770FBFD5AA}" srcOrd="3" destOrd="0" parTransId="{6FBB67F4-6FDD-4E9B-8055-9BB18D53ABF6}" sibTransId="{99EC5736-0820-448B-BB33-A9AE313CFF96}"/>
    <dgm:cxn modelId="{13911010-AECA-4D1D-8E11-50774AABFB62}" type="presOf" srcId="{72E8923B-7187-44D2-85F8-49F4E7EBB6AB}" destId="{D8D2D9E1-A856-4021-A11D-EA46A02B66B3}" srcOrd="1" destOrd="0" presId="urn:microsoft.com/office/officeart/2005/8/layout/venn2"/>
    <dgm:cxn modelId="{E20A3B41-62D8-4BDC-83BD-BE6A93F4ADF7}" type="presOf" srcId="{7A58CB77-0BD7-4C8C-9FAF-7B770FBFD5AA}" destId="{73D2BB6A-EC09-4578-A12D-E2322B6073AE}" srcOrd="1" destOrd="0" presId="urn:microsoft.com/office/officeart/2005/8/layout/venn2"/>
    <dgm:cxn modelId="{01C10969-F259-44AC-BB63-443BF36023B9}" type="presOf" srcId="{82F2AFD9-0C1B-4DCC-9897-0D33436AACE9}" destId="{26D35859-B67E-4633-9817-D503B13BE081}" srcOrd="0" destOrd="0" presId="urn:microsoft.com/office/officeart/2005/8/layout/venn2"/>
    <dgm:cxn modelId="{26D612A6-1145-464F-B0BD-702BBAFEE96F}" srcId="{6A4A77F9-2FB7-4980-BDB2-7AAFDB8596C1}" destId="{82F2AFD9-0C1B-4DCC-9897-0D33436AACE9}" srcOrd="1" destOrd="0" parTransId="{155D47CB-D0E6-4CB4-A01B-6C7DA84A5AB3}" sibTransId="{BB17EE26-2210-4B91-83DF-354A9E578ADA}"/>
    <dgm:cxn modelId="{82336251-430A-4534-901E-72C058D6119D}" srcId="{6A4A77F9-2FB7-4980-BDB2-7AAFDB8596C1}" destId="{72E8923B-7187-44D2-85F8-49F4E7EBB6AB}" srcOrd="2" destOrd="0" parTransId="{ABB70686-93CC-46AF-927D-448DBB994F69}" sibTransId="{155A13FB-37DB-498B-BA2D-BD0BB5DD7C66}"/>
    <dgm:cxn modelId="{224749D8-7109-4F5B-8D48-677E47C1E289}" type="presOf" srcId="{82F2AFD9-0C1B-4DCC-9897-0D33436AACE9}" destId="{EAAFC233-B92F-43F4-9722-C7178DEB5B4C}" srcOrd="1" destOrd="0" presId="urn:microsoft.com/office/officeart/2005/8/layout/venn2"/>
    <dgm:cxn modelId="{8AFA881E-725A-47D1-8F0D-E92F572881D9}" type="presOf" srcId="{E42FC506-07DA-4FD9-A707-2E06F3FC2FE5}" destId="{AB6254D6-84D0-4DB5-B8E0-9F05CC097E6D}" srcOrd="1" destOrd="0" presId="urn:microsoft.com/office/officeart/2005/8/layout/venn2"/>
    <dgm:cxn modelId="{662662E1-8860-4D7D-820A-756346547882}" type="presParOf" srcId="{83BA2879-8FE9-47C3-B8B6-21EC6388360F}" destId="{8491ED61-7B2E-4421-B59B-B6336F2D95D2}" srcOrd="0" destOrd="0" presId="urn:microsoft.com/office/officeart/2005/8/layout/venn2"/>
    <dgm:cxn modelId="{6A9ED74E-4743-4DD4-8A1D-2B208C696734}" type="presParOf" srcId="{8491ED61-7B2E-4421-B59B-B6336F2D95D2}" destId="{FF0E7EC5-D225-4E7F-A026-7AF11318D0DA}" srcOrd="0" destOrd="0" presId="urn:microsoft.com/office/officeart/2005/8/layout/venn2"/>
    <dgm:cxn modelId="{02720C97-B48E-4B7B-B52F-521BF4534CC8}" type="presParOf" srcId="{8491ED61-7B2E-4421-B59B-B6336F2D95D2}" destId="{AB6254D6-84D0-4DB5-B8E0-9F05CC097E6D}" srcOrd="1" destOrd="0" presId="urn:microsoft.com/office/officeart/2005/8/layout/venn2"/>
    <dgm:cxn modelId="{B3CB6369-2519-4A2B-A3BA-BDAE0B974706}" type="presParOf" srcId="{83BA2879-8FE9-47C3-B8B6-21EC6388360F}" destId="{98EA9442-1350-4FBB-B080-C723D1938702}" srcOrd="1" destOrd="0" presId="urn:microsoft.com/office/officeart/2005/8/layout/venn2"/>
    <dgm:cxn modelId="{4CA6E151-5CBD-4BF9-BEA7-5A68C31646CC}" type="presParOf" srcId="{98EA9442-1350-4FBB-B080-C723D1938702}" destId="{26D35859-B67E-4633-9817-D503B13BE081}" srcOrd="0" destOrd="0" presId="urn:microsoft.com/office/officeart/2005/8/layout/venn2"/>
    <dgm:cxn modelId="{45B78D68-EF0C-4092-97E9-A29BFF33CE1A}" type="presParOf" srcId="{98EA9442-1350-4FBB-B080-C723D1938702}" destId="{EAAFC233-B92F-43F4-9722-C7178DEB5B4C}" srcOrd="1" destOrd="0" presId="urn:microsoft.com/office/officeart/2005/8/layout/venn2"/>
    <dgm:cxn modelId="{AD0616E6-15AB-43E0-82BC-D53B8F4DBE13}" type="presParOf" srcId="{83BA2879-8FE9-47C3-B8B6-21EC6388360F}" destId="{84826075-24BA-49CD-AD90-156817940421}" srcOrd="2" destOrd="0" presId="urn:microsoft.com/office/officeart/2005/8/layout/venn2"/>
    <dgm:cxn modelId="{28D53A15-78DF-43D5-90F1-37059387EA62}" type="presParOf" srcId="{84826075-24BA-49CD-AD90-156817940421}" destId="{35D115E5-9C10-4F11-90E8-3A53BCD5A388}" srcOrd="0" destOrd="0" presId="urn:microsoft.com/office/officeart/2005/8/layout/venn2"/>
    <dgm:cxn modelId="{73084013-938C-474E-9FA9-5EEBB86F0F45}" type="presParOf" srcId="{84826075-24BA-49CD-AD90-156817940421}" destId="{D8D2D9E1-A856-4021-A11D-EA46A02B66B3}" srcOrd="1" destOrd="0" presId="urn:microsoft.com/office/officeart/2005/8/layout/venn2"/>
    <dgm:cxn modelId="{36AFF7A9-5180-4CB8-B6C0-DF13F3E7E6ED}" type="presParOf" srcId="{83BA2879-8FE9-47C3-B8B6-21EC6388360F}" destId="{346B954A-F6E7-4F9C-B220-7116CA69173F}" srcOrd="3" destOrd="0" presId="urn:microsoft.com/office/officeart/2005/8/layout/venn2"/>
    <dgm:cxn modelId="{862E46C0-6732-4D0C-A5B5-031B4CD6F423}" type="presParOf" srcId="{346B954A-F6E7-4F9C-B220-7116CA69173F}" destId="{981842D3-1DC4-4C19-B9BB-7A1D1FE5B096}" srcOrd="0" destOrd="0" presId="urn:microsoft.com/office/officeart/2005/8/layout/venn2"/>
    <dgm:cxn modelId="{D231CF27-7ED8-453A-9A1C-7669A4FDC533}" type="presParOf" srcId="{346B954A-F6E7-4F9C-B220-7116CA69173F}" destId="{73D2BB6A-EC09-4578-A12D-E2322B6073AE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64492-62D7-408C-BFB7-4821FDC4CA78}">
      <dsp:nvSpPr>
        <dsp:cNvPr id="0" name=""/>
        <dsp:cNvSpPr/>
      </dsp:nvSpPr>
      <dsp:spPr>
        <a:xfrm rot="3671977">
          <a:off x="2007300" y="3143479"/>
          <a:ext cx="791092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791092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BD95A-28A4-44D7-A529-1FABAC3082D2}">
      <dsp:nvSpPr>
        <dsp:cNvPr id="0" name=""/>
        <dsp:cNvSpPr/>
      </dsp:nvSpPr>
      <dsp:spPr>
        <a:xfrm rot="1307146">
          <a:off x="2465705" y="2536589"/>
          <a:ext cx="562640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562640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26D2B-0BB5-4121-9D75-232B2361EBD7}">
      <dsp:nvSpPr>
        <dsp:cNvPr id="0" name=""/>
        <dsp:cNvSpPr/>
      </dsp:nvSpPr>
      <dsp:spPr>
        <a:xfrm rot="20292854">
          <a:off x="2465705" y="1842174"/>
          <a:ext cx="562640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562640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CF32A-0342-4729-B188-78748A67FC33}">
      <dsp:nvSpPr>
        <dsp:cNvPr id="0" name=""/>
        <dsp:cNvSpPr/>
      </dsp:nvSpPr>
      <dsp:spPr>
        <a:xfrm rot="17928023">
          <a:off x="2007300" y="1235284"/>
          <a:ext cx="791092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791092" y="2399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0E3D9-2999-48FE-8C48-BA81D0C90C7A}">
      <dsp:nvSpPr>
        <dsp:cNvPr id="0" name=""/>
        <dsp:cNvSpPr/>
      </dsp:nvSpPr>
      <dsp:spPr>
        <a:xfrm>
          <a:off x="1010492" y="1345549"/>
          <a:ext cx="1735653" cy="17356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4F81D-3A06-4B83-AD51-C40988CA9F48}">
      <dsp:nvSpPr>
        <dsp:cNvPr id="0" name=""/>
        <dsp:cNvSpPr/>
      </dsp:nvSpPr>
      <dsp:spPr>
        <a:xfrm>
          <a:off x="2341635" y="1121"/>
          <a:ext cx="971632" cy="9716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Donors</a:t>
          </a:r>
          <a:endParaRPr lang="en-AU" sz="1000" b="1" kern="1200" dirty="0"/>
        </a:p>
      </dsp:txBody>
      <dsp:txXfrm>
        <a:off x="2483927" y="143413"/>
        <a:ext cx="687048" cy="687048"/>
      </dsp:txXfrm>
    </dsp:sp>
    <dsp:sp modelId="{D9FD98AB-411C-4407-BB76-3B29FD6B2311}">
      <dsp:nvSpPr>
        <dsp:cNvPr id="0" name=""/>
        <dsp:cNvSpPr/>
      </dsp:nvSpPr>
      <dsp:spPr>
        <a:xfrm>
          <a:off x="3410430" y="1121"/>
          <a:ext cx="1457448" cy="971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Democratisation of Giving </a:t>
          </a:r>
          <a:r>
            <a:rPr lang="en-AU" sz="1100" kern="1200" dirty="0" err="1" smtClean="0"/>
            <a:t>eg</a:t>
          </a:r>
          <a:r>
            <a:rPr lang="en-AU" sz="1100" kern="1200" dirty="0" smtClean="0"/>
            <a:t> Donor Circles, Fundraising Participation, Crowd Funding, International Giving</a:t>
          </a:r>
          <a:endParaRPr lang="en-AU" sz="1100" kern="1200" dirty="0"/>
        </a:p>
      </dsp:txBody>
      <dsp:txXfrm>
        <a:off x="3410430" y="1121"/>
        <a:ext cx="1457448" cy="971632"/>
      </dsp:txXfrm>
    </dsp:sp>
    <dsp:sp modelId="{9F1BAD66-96D5-48BC-A352-9DCD020A8280}">
      <dsp:nvSpPr>
        <dsp:cNvPr id="0" name=""/>
        <dsp:cNvSpPr/>
      </dsp:nvSpPr>
      <dsp:spPr>
        <a:xfrm>
          <a:off x="2973555" y="1095639"/>
          <a:ext cx="971632" cy="9716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Collective Impact (Place-based)</a:t>
          </a:r>
          <a:endParaRPr lang="en-AU" sz="1000" b="1" kern="1200" dirty="0"/>
        </a:p>
      </dsp:txBody>
      <dsp:txXfrm>
        <a:off x="3115847" y="1237931"/>
        <a:ext cx="687048" cy="687048"/>
      </dsp:txXfrm>
    </dsp:sp>
    <dsp:sp modelId="{FC78C4D8-50F0-421E-AE88-301D507EB392}">
      <dsp:nvSpPr>
        <dsp:cNvPr id="0" name=""/>
        <dsp:cNvSpPr/>
      </dsp:nvSpPr>
      <dsp:spPr>
        <a:xfrm>
          <a:off x="4042350" y="1095639"/>
          <a:ext cx="1457448" cy="971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Multi-year 5,10, 15+ year grants</a:t>
          </a:r>
          <a:endParaRPr lang="en-A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Neutral facilitator</a:t>
          </a:r>
          <a:endParaRPr lang="en-A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Community Development Model</a:t>
          </a:r>
          <a:endParaRPr lang="en-AU" sz="1100" kern="1200" dirty="0"/>
        </a:p>
      </dsp:txBody>
      <dsp:txXfrm>
        <a:off x="4042350" y="1095639"/>
        <a:ext cx="1457448" cy="971632"/>
      </dsp:txXfrm>
    </dsp:sp>
    <dsp:sp modelId="{DCC46971-866D-469B-A0DB-788D250CD9A9}">
      <dsp:nvSpPr>
        <dsp:cNvPr id="0" name=""/>
        <dsp:cNvSpPr/>
      </dsp:nvSpPr>
      <dsp:spPr>
        <a:xfrm>
          <a:off x="2973555" y="2359480"/>
          <a:ext cx="971632" cy="9716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Collective Impact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(Interest Area)</a:t>
          </a:r>
          <a:endParaRPr lang="en-AU" sz="1000" b="1" kern="1200" dirty="0"/>
        </a:p>
      </dsp:txBody>
      <dsp:txXfrm>
        <a:off x="3115847" y="2501772"/>
        <a:ext cx="687048" cy="687048"/>
      </dsp:txXfrm>
    </dsp:sp>
    <dsp:sp modelId="{B64354D8-92AB-47DF-9ECE-0B36B1AA6170}">
      <dsp:nvSpPr>
        <dsp:cNvPr id="0" name=""/>
        <dsp:cNvSpPr/>
      </dsp:nvSpPr>
      <dsp:spPr>
        <a:xfrm>
          <a:off x="4042350" y="2359480"/>
          <a:ext cx="1457448" cy="971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Impact orientation</a:t>
          </a:r>
          <a:endParaRPr lang="en-A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Focus – evidence-based</a:t>
          </a:r>
          <a:endParaRPr lang="en-AU" sz="1100" kern="1200" dirty="0"/>
        </a:p>
      </dsp:txBody>
      <dsp:txXfrm>
        <a:off x="4042350" y="2359480"/>
        <a:ext cx="1457448" cy="971632"/>
      </dsp:txXfrm>
    </dsp:sp>
    <dsp:sp modelId="{C9EF7DA9-2A98-48BA-BFA3-7BEA148753B9}">
      <dsp:nvSpPr>
        <dsp:cNvPr id="0" name=""/>
        <dsp:cNvSpPr/>
      </dsp:nvSpPr>
      <dsp:spPr>
        <a:xfrm>
          <a:off x="2341635" y="3453997"/>
          <a:ext cx="971632" cy="9716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Impact Investment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(Unlocking the corpus)</a:t>
          </a:r>
          <a:endParaRPr lang="en-AU" sz="1000" b="1" kern="1200" dirty="0"/>
        </a:p>
      </dsp:txBody>
      <dsp:txXfrm>
        <a:off x="2483927" y="3596289"/>
        <a:ext cx="687048" cy="687048"/>
      </dsp:txXfrm>
    </dsp:sp>
    <dsp:sp modelId="{34EC39C2-CC2C-4A81-A4C8-159D4FB32636}">
      <dsp:nvSpPr>
        <dsp:cNvPr id="0" name=""/>
        <dsp:cNvSpPr/>
      </dsp:nvSpPr>
      <dsp:spPr>
        <a:xfrm>
          <a:off x="3410430" y="3453997"/>
          <a:ext cx="1457448" cy="971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Social enterprises</a:t>
          </a:r>
          <a:endParaRPr lang="en-A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Impact driven</a:t>
          </a:r>
          <a:endParaRPr lang="en-A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100" kern="1200" dirty="0" smtClean="0"/>
            <a:t>Social impact bonds</a:t>
          </a:r>
          <a:endParaRPr lang="en-AU" sz="1100" kern="1200" dirty="0"/>
        </a:p>
      </dsp:txBody>
      <dsp:txXfrm>
        <a:off x="3410430" y="3453997"/>
        <a:ext cx="1457448" cy="971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E7EC5-D225-4E7F-A026-7AF11318D0DA}">
      <dsp:nvSpPr>
        <dsp:cNvPr id="0" name=""/>
        <dsp:cNvSpPr/>
      </dsp:nvSpPr>
      <dsp:spPr>
        <a:xfrm>
          <a:off x="1920081" y="0"/>
          <a:ext cx="4389437" cy="4389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3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Agnostic</a:t>
          </a:r>
          <a:endParaRPr lang="en-AU" sz="2000" b="1" kern="1200" dirty="0"/>
        </a:p>
      </dsp:txBody>
      <dsp:txXfrm>
        <a:off x="3501156" y="219471"/>
        <a:ext cx="1227286" cy="658415"/>
      </dsp:txXfrm>
    </dsp:sp>
    <dsp:sp modelId="{26D35859-B67E-4633-9817-D503B13BE081}">
      <dsp:nvSpPr>
        <dsp:cNvPr id="0" name=""/>
        <dsp:cNvSpPr/>
      </dsp:nvSpPr>
      <dsp:spPr>
        <a:xfrm>
          <a:off x="2359025" y="877887"/>
          <a:ext cx="3511549" cy="35115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3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Ethical</a:t>
          </a:r>
          <a:endParaRPr lang="en-AU" sz="2000" b="1" kern="1200" dirty="0"/>
        </a:p>
      </dsp:txBody>
      <dsp:txXfrm>
        <a:off x="3501156" y="1088580"/>
        <a:ext cx="1227286" cy="632078"/>
      </dsp:txXfrm>
    </dsp:sp>
    <dsp:sp modelId="{35D115E5-9C10-4F11-90E8-3A53BCD5A388}">
      <dsp:nvSpPr>
        <dsp:cNvPr id="0" name=""/>
        <dsp:cNvSpPr/>
      </dsp:nvSpPr>
      <dsp:spPr>
        <a:xfrm>
          <a:off x="2797968" y="1755774"/>
          <a:ext cx="2633662" cy="26336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3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Impact</a:t>
          </a:r>
          <a:endParaRPr lang="en-AU" sz="2000" b="1" kern="1200" dirty="0"/>
        </a:p>
      </dsp:txBody>
      <dsp:txXfrm>
        <a:off x="3501156" y="1953299"/>
        <a:ext cx="1227286" cy="592573"/>
      </dsp:txXfrm>
    </dsp:sp>
    <dsp:sp modelId="{981842D3-1DC4-4C19-B9BB-7A1D1FE5B096}">
      <dsp:nvSpPr>
        <dsp:cNvPr id="0" name=""/>
        <dsp:cNvSpPr/>
      </dsp:nvSpPr>
      <dsp:spPr>
        <a:xfrm>
          <a:off x="3236912" y="2633662"/>
          <a:ext cx="1755774" cy="17557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3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Mission</a:t>
          </a:r>
          <a:endParaRPr lang="en-AU" sz="2000" b="1" kern="1200" dirty="0"/>
        </a:p>
      </dsp:txBody>
      <dsp:txXfrm>
        <a:off x="3494039" y="3072605"/>
        <a:ext cx="1241520" cy="87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C156F-6E4F-8341-BD43-FF1ADF8247A1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9724D-F834-D446-85E8-A21FB7F92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4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A328C-5D7F-8440-A569-3F56F13806D7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58B1-F4BB-0944-AF19-555669770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Each Charity needs to know their pie and how to tackle each area</a:t>
            </a:r>
          </a:p>
          <a:p>
            <a:r>
              <a:rPr lang="en-AU" dirty="0"/>
              <a:t>$1 spend on fundraising generates $4</a:t>
            </a:r>
          </a:p>
          <a:p>
            <a:r>
              <a:rPr lang="en-AU" dirty="0"/>
              <a:t>Individuals – Red Cross example, most of Charities spend a lot of time</a:t>
            </a:r>
          </a:p>
          <a:p>
            <a:r>
              <a:rPr lang="en-AU" dirty="0" err="1"/>
              <a:t>Indiv</a:t>
            </a:r>
            <a:r>
              <a:rPr lang="en-AU" dirty="0"/>
              <a:t> (not tax) sausage sizzle and raffles</a:t>
            </a:r>
          </a:p>
          <a:p>
            <a:r>
              <a:rPr lang="en-AU" dirty="0"/>
              <a:t>$1 = $1.58 black tie events for example</a:t>
            </a:r>
          </a:p>
          <a:p>
            <a:r>
              <a:rPr lang="en-AU" dirty="0"/>
              <a:t>Bequests significant $’s often from Charities people don’t know</a:t>
            </a:r>
          </a:p>
          <a:p>
            <a:r>
              <a:rPr lang="en-AU" dirty="0"/>
              <a:t>PAF’s started 2001</a:t>
            </a:r>
          </a:p>
          <a:p>
            <a:r>
              <a:rPr lang="en-AU" dirty="0"/>
              <a:t>PCT – like Myer (Vic dominated)</a:t>
            </a:r>
          </a:p>
          <a:p>
            <a:r>
              <a:rPr lang="en-AU" dirty="0"/>
              <a:t>Corporates – Sophistication of CR programs related to corporate strategy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9062-2AFC-45BE-B816-4E41ABC31315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47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Key points: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The next 20 years is a significant opportunity in the wealth</a:t>
            </a:r>
            <a:r>
              <a:rPr lang="en-AU" baseline="0" dirty="0" smtClean="0"/>
              <a:t>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Impact Investing can unlock 20x the available funds into social and environmental impacts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Estate Planning services – are also a core as the baby boomers (with </a:t>
            </a:r>
            <a:r>
              <a:rPr lang="en-AU" baseline="0" dirty="0" err="1" smtClean="0"/>
              <a:t>signifant</a:t>
            </a:r>
            <a:r>
              <a:rPr lang="en-AU" baseline="0" dirty="0" smtClean="0"/>
              <a:t> assets) – transfer this wealth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58B1-F4BB-0944-AF19-555669770A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2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7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6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7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7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645A6-C453-418D-9963-12C05C8A8CD7}" type="datetimeFigureOut">
              <a:rPr lang="en-AU" smtClean="0"/>
              <a:pPr/>
              <a:t>5/08/2016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4B3F4396-C902-4972-BEF5-3CE92F22D98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225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91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19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9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Y14128D PA_POWERPOINT_FINAL_A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2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6"/>
            <a:ext cx="9144000" cy="68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0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18" y="0"/>
            <a:ext cx="9203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2" y="0"/>
            <a:ext cx="9203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2" y="0"/>
            <a:ext cx="9203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6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3" y="0"/>
            <a:ext cx="9203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2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anthropy.org.a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4418" y="2664367"/>
            <a:ext cx="5550539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3800" b="1" dirty="0" smtClean="0">
                <a:solidFill>
                  <a:srgbClr val="FFFFFF"/>
                </a:solidFill>
                <a:cs typeface="Calibri"/>
              </a:rPr>
              <a:t>The </a:t>
            </a:r>
            <a:r>
              <a:rPr lang="en-US" sz="3800" b="1" dirty="0" smtClean="0">
                <a:solidFill>
                  <a:srgbClr val="FFFFFF"/>
                </a:solidFill>
                <a:cs typeface="Calibri"/>
              </a:rPr>
              <a:t>Philanthropic Landscape in Australia</a:t>
            </a:r>
            <a:endParaRPr lang="en-US" sz="3800" b="1" dirty="0" smtClean="0">
              <a:solidFill>
                <a:srgbClr val="FFFFFF"/>
              </a:solidFill>
              <a:cs typeface="Calibri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</a:pPr>
            <a:endParaRPr lang="en-US" sz="3800" b="1" dirty="0" smtClean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3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79034" y="511269"/>
            <a:ext cx="4250240" cy="8059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Further contact information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9970" y="2491912"/>
            <a:ext cx="6480175" cy="29397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Chris Wootton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Philanthropic Services Manager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Philanthropy Australia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cwootton@philanthropy.org.au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www.philanthropy.org.au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0422 654 424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25" y="341313"/>
            <a:ext cx="8229600" cy="1143000"/>
          </a:xfrm>
        </p:spPr>
        <p:txBody>
          <a:bodyPr/>
          <a:lstStyle/>
          <a:p>
            <a:r>
              <a:rPr lang="en-AU" sz="2800" b="1" dirty="0">
                <a:solidFill>
                  <a:schemeClr val="bg1"/>
                </a:solidFill>
              </a:rPr>
              <a:t>Philanthropy in </a:t>
            </a:r>
            <a:r>
              <a:rPr lang="en-AU" sz="2800" b="1" dirty="0" smtClean="0">
                <a:solidFill>
                  <a:schemeClr val="bg1"/>
                </a:solidFill>
              </a:rPr>
              <a:t>Australia</a:t>
            </a:r>
            <a:br>
              <a:rPr lang="en-AU" sz="2800" b="1" dirty="0" smtClean="0">
                <a:solidFill>
                  <a:schemeClr val="bg1"/>
                </a:solidFill>
              </a:rPr>
            </a:br>
            <a:r>
              <a:rPr lang="en-AU" sz="2800" b="1" dirty="0" smtClean="0">
                <a:solidFill>
                  <a:schemeClr val="bg1"/>
                </a:solidFill>
              </a:rPr>
              <a:t>Charitable Donations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6163628"/>
            <a:ext cx="4678982" cy="28970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en-AU"/>
            </a:defPPr>
            <a:lvl1pPr algn="l">
              <a:defRPr sz="800"/>
            </a:lvl1pPr>
          </a:lstStyle>
          <a:p>
            <a:r>
              <a:rPr lang="en-US" b="1" dirty="0">
                <a:latin typeface="+mn-lt"/>
              </a:rPr>
              <a:t>Source: </a:t>
            </a:r>
            <a:r>
              <a:rPr lang="en-US" dirty="0">
                <a:latin typeface="+mn-lt"/>
              </a:rPr>
              <a:t>ABS, JBWere Philanthropic Services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19448" y="1772817"/>
          <a:ext cx="7705104" cy="410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0192" y="1916831"/>
            <a:ext cx="1944216" cy="7800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Individuals (tax deductible, excl. ancillary funds)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192" y="5085431"/>
            <a:ext cx="1944216" cy="8134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Individuals </a:t>
            </a:r>
            <a:b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(not claimed as tax deductions)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165427"/>
            <a:ext cx="1078334" cy="495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Bequests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4835" y="5898921"/>
            <a:ext cx="1631101" cy="554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Private ancillary funds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1479" y="5589363"/>
            <a:ext cx="1718394" cy="389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Public ancillary funds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3215" y="5049117"/>
            <a:ext cx="1786617" cy="540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Other charitable trusts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329" y="3789164"/>
            <a:ext cx="2159471" cy="5397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Corporates (excl. sponsorships)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5018" y="1844824"/>
            <a:ext cx="1359060" cy="395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Sponsorships</a:t>
            </a:r>
          </a:p>
        </p:txBody>
      </p:sp>
    </p:spTree>
    <p:extLst>
      <p:ext uri="{BB962C8B-B14F-4D97-AF65-F5344CB8AC3E}">
        <p14:creationId xmlns:p14="http://schemas.microsoft.com/office/powerpoint/2010/main" val="3341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3458" y="2048719"/>
            <a:ext cx="7999499" cy="40333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18572" y="534267"/>
            <a:ext cx="7130005" cy="8059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Philanthropy &amp; Impact Investing</a:t>
            </a:r>
            <a:endParaRPr lang="en-US" sz="28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3357" y="1949031"/>
            <a:ext cx="8229600" cy="42756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1986 was Australia’s most generous year – 40% made a donation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2 out of 3 people do not make a tax donation</a:t>
            </a:r>
            <a:endParaRPr lang="en-US" sz="3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0850" indent="-4508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High Net Worth (HNW) market in Australia involves over 200,000 people with a value of more than $674 billion (2013)</a:t>
            </a:r>
          </a:p>
          <a:p>
            <a:pPr marL="450850" indent="-4508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Intergenerational wealth transfer in Australia &amp; New Zealand will exceed $600 billion over the next 20 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</a:rPr>
              <a:t>years</a:t>
            </a:r>
          </a:p>
          <a:p>
            <a:pPr marL="450850" indent="-4508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</a:rPr>
              <a:t>There are over 25,000 Financial Advisers in Australia &amp; New Zealand with additiona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</a:rPr>
              <a:t> Bank-related and other advisers who support the pipeline with HNWI</a:t>
            </a:r>
            <a:endParaRPr lang="en-AU" sz="35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marR="0" lvl="0" indent="-457200" defTabSz="457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500" dirty="0" smtClean="0">
                <a:solidFill>
                  <a:schemeClr val="accent1">
                    <a:lumMod val="75000"/>
                  </a:schemeClr>
                </a:solidFill>
              </a:rPr>
              <a:t>Combined donations into </a:t>
            </a:r>
            <a:r>
              <a:rPr lang="en-AU" sz="3500" dirty="0" err="1" smtClean="0">
                <a:solidFill>
                  <a:schemeClr val="accent1">
                    <a:lumMod val="75000"/>
                  </a:schemeClr>
                </a:solidFill>
              </a:rPr>
              <a:t>PuAFs</a:t>
            </a:r>
            <a:r>
              <a:rPr lang="en-AU" sz="3500" dirty="0" smtClean="0">
                <a:solidFill>
                  <a:schemeClr val="accent1">
                    <a:lumMod val="75000"/>
                  </a:schemeClr>
                </a:solidFill>
              </a:rPr>
              <a:t> &amp; PAFs now represent 36.4% of tax-deductible giving</a:t>
            </a:r>
          </a:p>
          <a:p>
            <a:pPr marL="457200" marR="0" lvl="0" indent="-457200" defTabSz="457200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3500" dirty="0" smtClean="0">
                <a:solidFill>
                  <a:schemeClr val="accent1">
                    <a:lumMod val="75000"/>
                  </a:schemeClr>
                </a:solidFill>
              </a:rPr>
              <a:t>Total estimated corpus assets of all charitable trusts &amp; foundations is around $12b – with Impact Investing – this opens up 20X the amount they currently distribute ($600M pa)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AU" sz="3500" dirty="0" smtClean="0">
                <a:solidFill>
                  <a:schemeClr val="accent1">
                    <a:lumMod val="75000"/>
                  </a:schemeClr>
                </a:solidFill>
              </a:rPr>
              <a:t>58</a:t>
            </a:r>
            <a:r>
              <a:rPr lang="en-AU" sz="3500" dirty="0">
                <a:solidFill>
                  <a:schemeClr val="accent1">
                    <a:lumMod val="75000"/>
                  </a:schemeClr>
                </a:solidFill>
              </a:rPr>
              <a:t>% of Australian adults have a Will – and of those only 7.5% include a charity in their Will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3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0850" indent="-450850">
              <a:buFont typeface="Arial" pitchFamily="34" charset="0"/>
              <a:buChar char="•"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458" y="6224631"/>
            <a:ext cx="2772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Sources: </a:t>
            </a:r>
            <a:r>
              <a:rPr lang="en-AU" sz="1400" dirty="0" smtClean="0"/>
              <a:t>QUT, </a:t>
            </a:r>
            <a:r>
              <a:rPr lang="en-AU" sz="1400" dirty="0" err="1" smtClean="0"/>
              <a:t>Koda</a:t>
            </a:r>
            <a:r>
              <a:rPr lang="en-AU" sz="1400" dirty="0" smtClean="0"/>
              <a:t> Capital, JBWere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8936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5107822"/>
              </p:ext>
            </p:extLst>
          </p:nvPr>
        </p:nvGraphicFramePr>
        <p:xfrm>
          <a:off x="1523999" y="2080580"/>
          <a:ext cx="6510291" cy="442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40383" y="636930"/>
            <a:ext cx="362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Major Philanthropic Trends</a:t>
            </a:r>
            <a:endParaRPr lang="en-A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6065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7683623" y="4500979"/>
            <a:ext cx="1003177" cy="90552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/>
              <a:t>Grants</a:t>
            </a:r>
            <a:endParaRPr lang="en-AU" sz="1400" b="1" dirty="0"/>
          </a:p>
        </p:txBody>
      </p:sp>
      <p:sp>
        <p:nvSpPr>
          <p:cNvPr id="6" name="Bent Arrow 5"/>
          <p:cNvSpPr/>
          <p:nvPr/>
        </p:nvSpPr>
        <p:spPr>
          <a:xfrm rot="5400000">
            <a:off x="6607204" y="4254624"/>
            <a:ext cx="621438" cy="2925194"/>
          </a:xfrm>
          <a:prstGeom prst="bentArrow">
            <a:avLst/>
          </a:prstGeom>
          <a:solidFill>
            <a:schemeClr val="accent1"/>
          </a:solidFill>
          <a:scene3d>
            <a:camera prst="orthographicFront">
              <a:rot lat="21594000" lon="90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295715"/>
            <a:ext cx="8500369" cy="1143000"/>
          </a:xfrm>
        </p:spPr>
        <p:txBody>
          <a:bodyPr/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Impact investing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449" y="6374167"/>
            <a:ext cx="2374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Source: Impact Investing Australia</a:t>
            </a: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764784" y="1864310"/>
            <a:ext cx="1189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  <a:r>
              <a:rPr lang="en-A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endParaRPr lang="en-A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6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8221" y="304593"/>
            <a:ext cx="8229600" cy="1143000"/>
          </a:xfrm>
        </p:spPr>
        <p:txBody>
          <a:bodyPr/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Profit </a:t>
            </a:r>
            <a:r>
              <a:rPr lang="en-AU" sz="3600" b="1" dirty="0" smtClean="0">
                <a:solidFill>
                  <a:schemeClr val="bg1"/>
                </a:solidFill>
              </a:rPr>
              <a:t>V </a:t>
            </a:r>
            <a:r>
              <a:rPr lang="en-AU" sz="3600" b="1" dirty="0" smtClean="0">
                <a:solidFill>
                  <a:schemeClr val="bg1"/>
                </a:solidFill>
              </a:rPr>
              <a:t>Impact</a:t>
            </a:r>
            <a:endParaRPr lang="en-AU" sz="36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93794" y="5450889"/>
            <a:ext cx="7599286" cy="887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375669" y="1597981"/>
            <a:ext cx="18126" cy="385290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8474" y="3460526"/>
            <a:ext cx="72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Profit</a:t>
            </a:r>
            <a:endParaRPr lang="en-A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14873" y="6004835"/>
            <a:ext cx="107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Impact</a:t>
            </a:r>
            <a:endParaRPr lang="en-AU" b="1" dirty="0"/>
          </a:p>
        </p:txBody>
      </p:sp>
      <p:sp>
        <p:nvSpPr>
          <p:cNvPr id="12" name="Rectangle 11"/>
          <p:cNvSpPr/>
          <p:nvPr/>
        </p:nvSpPr>
        <p:spPr>
          <a:xfrm>
            <a:off x="1384732" y="3655834"/>
            <a:ext cx="3630967" cy="1771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5006636" y="3655835"/>
            <a:ext cx="3630967" cy="1771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Max Impact</a:t>
            </a:r>
            <a:endParaRPr lang="en-AU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375669" y="1884000"/>
            <a:ext cx="3630967" cy="17718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Max Profit</a:t>
            </a:r>
            <a:endParaRPr lang="en-AU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5006636" y="1884000"/>
            <a:ext cx="3630967" cy="177183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2765024" y="5711871"/>
            <a:ext cx="5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Low</a:t>
            </a:r>
            <a:endParaRPr lang="en-A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26811" y="571363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High</a:t>
            </a:r>
            <a:endParaRPr lang="en-A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0556" y="4357085"/>
            <a:ext cx="5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Low</a:t>
            </a:r>
            <a:endParaRPr lang="en-A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6980" y="2510276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High</a:t>
            </a:r>
            <a:endParaRPr lang="en-AU" b="1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006636" y="1884000"/>
            <a:ext cx="3630967" cy="1771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14908" y="1987056"/>
            <a:ext cx="1325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Profit First 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Investors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646" y="2814159"/>
            <a:ext cx="147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Impact First 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Investors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449" y="6374167"/>
            <a:ext cx="314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Source: Impact Investing Australia/Alan Tyndale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490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8" r="7824"/>
          <a:stretch/>
        </p:blipFill>
        <p:spPr bwMode="auto">
          <a:xfrm>
            <a:off x="528221" y="1979720"/>
            <a:ext cx="7944210" cy="400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8221" y="30459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</a:rPr>
              <a:t>Where </a:t>
            </a:r>
            <a:r>
              <a:rPr lang="en-AU" sz="3600" b="1" dirty="0" smtClean="0">
                <a:solidFill>
                  <a:schemeClr val="bg1"/>
                </a:solidFill>
              </a:rPr>
              <a:t>can you find Impact + Profit?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449" y="6374167"/>
            <a:ext cx="2374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Source: Impact Investing Australia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3370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uarterly.blog.gov.uk/wp-content/uploads/sites/5/2013/10/SIB-Mod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96" y="1665184"/>
            <a:ext cx="8407153" cy="497086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8221" y="30459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</a:rPr>
              <a:t>Social </a:t>
            </a:r>
            <a:r>
              <a:rPr lang="en-AU" sz="3600" b="1" dirty="0" smtClean="0">
                <a:solidFill>
                  <a:schemeClr val="bg1"/>
                </a:solidFill>
              </a:rPr>
              <a:t>Impact Bonds?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794" y="6479530"/>
            <a:ext cx="11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Source: JBWere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03790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21" y="3918011"/>
            <a:ext cx="1600986" cy="16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8221" y="30459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</a:rPr>
              <a:t>Some examples</a:t>
            </a:r>
            <a:endParaRPr lang="en-AU" sz="36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" y="1688052"/>
            <a:ext cx="23145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8" y="4286683"/>
            <a:ext cx="2324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9" y="1688052"/>
            <a:ext cx="235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24" y="4286683"/>
            <a:ext cx="2438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02" y="1688051"/>
            <a:ext cx="2257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387445" y="3507327"/>
            <a:ext cx="1270155" cy="1073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87083" y="5388746"/>
            <a:ext cx="878890" cy="152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75682" y="5291091"/>
            <a:ext cx="1001742" cy="319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173" idx="2"/>
          </p:cNvCxnSpPr>
          <p:nvPr/>
        </p:nvCxnSpPr>
        <p:spPr>
          <a:xfrm flipH="1">
            <a:off x="5347107" y="3212052"/>
            <a:ext cx="2092380" cy="1439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17902" y="3812126"/>
            <a:ext cx="239698" cy="697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9462" y="6341030"/>
            <a:ext cx="2374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Source: Impact Investing Australia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2010099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Heading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b Sec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 Heading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ub Sec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ection Heading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ub Section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ver template with Spons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ection Heading 1 with Spons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489</Words>
  <Application>Microsoft Office PowerPoint</Application>
  <PresentationFormat>On-screen Show (4:3)</PresentationFormat>
  <Paragraphs>90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Cover template</vt:lpstr>
      <vt:lpstr>Section Heading 1</vt:lpstr>
      <vt:lpstr>Sub Section 1</vt:lpstr>
      <vt:lpstr>Section Heading 2</vt:lpstr>
      <vt:lpstr>Sub Section 2</vt:lpstr>
      <vt:lpstr>Section Heading 3</vt:lpstr>
      <vt:lpstr>Sub Section 3</vt:lpstr>
      <vt:lpstr>Cover template with Sponsors</vt:lpstr>
      <vt:lpstr>Section Heading 1 with Sponsors</vt:lpstr>
      <vt:lpstr>PowerPoint Presentation</vt:lpstr>
      <vt:lpstr>Philanthropy in Australia Charitable Donations</vt:lpstr>
      <vt:lpstr>PowerPoint Presentation</vt:lpstr>
      <vt:lpstr>PowerPoint Presentation</vt:lpstr>
      <vt:lpstr>Impact investing</vt:lpstr>
      <vt:lpstr>Profit V Impact</vt:lpstr>
      <vt:lpstr>PowerPoint Presentation</vt:lpstr>
      <vt:lpstr>PowerPoint Presentation</vt:lpstr>
      <vt:lpstr>PowerPoint Presentation</vt:lpstr>
      <vt:lpstr>PowerPoint Presentation</vt:lpstr>
    </vt:vector>
  </TitlesOfParts>
  <Company>Disegno™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Luisa Pich</dc:creator>
  <cp:lastModifiedBy>Chris Wootton</cp:lastModifiedBy>
  <cp:revision>164</cp:revision>
  <cp:lastPrinted>2016-06-17T02:23:51Z</cp:lastPrinted>
  <dcterms:created xsi:type="dcterms:W3CDTF">2014-04-22T23:53:19Z</dcterms:created>
  <dcterms:modified xsi:type="dcterms:W3CDTF">2016-08-05T06:29:22Z</dcterms:modified>
</cp:coreProperties>
</file>