
<file path=[Content_Types].xml><?xml version="1.0" encoding="utf-8"?>
<Types xmlns="http://schemas.openxmlformats.org/package/2006/content-types">
  <Override PartName="/ppt/notesSlides/notesSlide5.xml" ContentType="application/vnd.openxmlformats-officedocument.presentationml.notesSlide+xml"/>
  <Override PartName="/customXml/itemProps2.xml" ContentType="application/vnd.openxmlformats-officedocument.customXmlPropertie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Default Extension="rels" ContentType="application/vnd.openxmlformats-package.relationships+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customXml/itemProps3.xml" ContentType="application/vnd.openxmlformats-officedocument.customXmlProperties+xml"/>
  <Override PartName="/ppt/slides/slide1.xml" ContentType="application/vnd.openxmlformats-officedocument.presentationml.slide+xml"/>
  <Override PartName="/ppt/slideLayouts/slideLayout2.xml" ContentType="application/vnd.openxmlformats-officedocument.presentationml.slideLayout+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customXml/itemProps1.xml" ContentType="application/vnd.openxmlformats-officedocument.customXmlPropertie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customXml/itemProps4.xml" ContentType="application/vnd.openxmlformats-officedocument.customXmlProperties+xml"/>
  <Override PartName="/ppt/slides/slide2.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p:sldMasterIdLst>
    <p:sldMasterId id="2147483664" r:id="rId5"/>
  </p:sldMasterIdLst>
  <p:notesMasterIdLst>
    <p:notesMasterId r:id="rId18"/>
  </p:notesMasterIdLst>
  <p:handoutMasterIdLst>
    <p:handoutMasterId r:id="rId19"/>
  </p:handoutMasterIdLst>
  <p:sldIdLst>
    <p:sldId id="279" r:id="rId6"/>
    <p:sldId id="274" r:id="rId7"/>
    <p:sldId id="281" r:id="rId8"/>
    <p:sldId id="285" r:id="rId9"/>
    <p:sldId id="283" r:id="rId10"/>
    <p:sldId id="290" r:id="rId11"/>
    <p:sldId id="287" r:id="rId12"/>
    <p:sldId id="291" r:id="rId13"/>
    <p:sldId id="292" r:id="rId14"/>
    <p:sldId id="284" r:id="rId15"/>
    <p:sldId id="289" r:id="rId16"/>
    <p:sldId id="288"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996A0"/>
    <a:srgbClr val="EB7125"/>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859" autoAdjust="0"/>
  </p:normalViewPr>
  <p:slideViewPr>
    <p:cSldViewPr>
      <p:cViewPr>
        <p:scale>
          <a:sx n="100" d="100"/>
          <a:sy n="100" d="100"/>
        </p:scale>
        <p:origin x="-1024" y="-12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A7959C71-B73A-49FF-9308-B24F710812B5}" type="datetimeFigureOut">
              <a:rPr lang="en-US" smtClean="0"/>
              <a:pPr/>
              <a:t>8/8/16</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D6790D8E-0C56-4F61-9B17-7A387442778A}"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234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p>
            <a:fld id="{5468FC2B-D455-4AC4-9C5E-9317124768F4}" type="datetimeFigureOut">
              <a:rPr lang="en-US" smtClean="0"/>
              <a:pPr/>
              <a:t>8/8/16</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99807D-D128-4837-BF84-5EA633F317AE}"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006053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a:rPr>
              <a:t>QUESTION THAT IS NOT ASKED</a:t>
            </a:r>
            <a:r>
              <a:rPr lang="en-US" smtClean="0">
                <a:sym typeface="Wingdings"/>
              </a:rPr>
              <a:t>:  what </a:t>
            </a:r>
            <a:r>
              <a:rPr lang="en-US" dirty="0" smtClean="0">
                <a:sym typeface="Wingdings"/>
              </a:rPr>
              <a:t>kind of economy?</a:t>
            </a:r>
            <a:endParaRPr lang="en-AU" dirty="0" smtClean="0"/>
          </a:p>
          <a:p>
            <a:endParaRPr lang="en-AU"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Anthony: spiritual awakening in our food system (this is the call to</a:t>
            </a:r>
            <a:r>
              <a:rPr lang="en-AU" baseline="0" dirty="0" smtClean="0"/>
              <a:t> be part of the REVIVAL</a:t>
            </a:r>
            <a:r>
              <a:rPr lang="en-AU" dirty="0" smtClean="0"/>
              <a:t>)</a:t>
            </a:r>
          </a:p>
          <a:p>
            <a:endParaRPr lang="en-AU" dirty="0" smtClean="0"/>
          </a:p>
          <a:p>
            <a:r>
              <a:rPr lang="en-AU" dirty="0" smtClean="0"/>
              <a:t>Also</a:t>
            </a:r>
            <a:r>
              <a:rPr lang="en-AU" baseline="0" dirty="0" smtClean="0"/>
              <a:t> need the REPENTANCE that leads to CHANGE</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399807D-D128-4837-BF84-5EA633F317A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Conceptual: food systems, food and culture, diet and health,</a:t>
            </a:r>
            <a:r>
              <a:rPr lang="en-US" baseline="0" dirty="0" smtClean="0"/>
              <a:t> gastronomy, food policy and governance, food/gastro in literature &amp; the media</a:t>
            </a:r>
            <a:endParaRPr lang="en-US" dirty="0" smtClean="0"/>
          </a:p>
          <a:p>
            <a:endParaRPr lang="en-US" dirty="0" smtClean="0"/>
          </a:p>
          <a:p>
            <a:r>
              <a:rPr lang="en-US" dirty="0" smtClean="0"/>
              <a:t>Embodied: sensory education, fermentation, culinary arts and artistry</a:t>
            </a:r>
          </a:p>
          <a:p>
            <a:endParaRPr lang="en-US" dirty="0" smtClean="0"/>
          </a:p>
          <a:p>
            <a:r>
              <a:rPr lang="en-US" dirty="0" smtClean="0"/>
              <a:t>Management: economics, finance, marketing, entrepreneurship and innovation</a:t>
            </a:r>
          </a:p>
          <a:p>
            <a:endParaRPr lang="en-US"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Master of Food Systems and Gastronomy will provide the theoretical underpinnings and conceptual frameworks to enable graduates to generate positive change within the food system. Students will apply their deep understanding of food production, distribution, policy and consumption to issues of contestation within the food system including social inequity, concentration of power, urban and regional land-use and planning, local economies and citizen health and wellbeing. This will be complemented by a gastronomic lens which allows students to gain an integrated understanding of food systems from historical, cultural, material and philosophical perspectives.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Graduates of this program will possess the critical and analytical skills to engage with shifting gastronomic discourses as they intersect with the politics, ethics, aesthetics, cultures and ecologies of food system change.</a:t>
            </a:r>
            <a:endParaRPr lang="en-US"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AESTHETIC, EMOTIONAL,</a:t>
            </a:r>
            <a:r>
              <a:rPr lang="en-US" baseline="0" dirty="0" smtClean="0"/>
              <a:t> SOCIAL AND ETHICAL VALUES OF FOOD</a:t>
            </a:r>
          </a:p>
          <a:p>
            <a:endParaRPr lang="en-US" baseline="0" dirty="0" smtClean="0"/>
          </a:p>
          <a:p>
            <a:r>
              <a:rPr lang="en-US" dirty="0" smtClean="0"/>
              <a:t>Feeding people with dignity with a physical space that is beautiful and respects people</a:t>
            </a:r>
          </a:p>
          <a:p>
            <a:endParaRPr lang="en-US" dirty="0" smtClean="0"/>
          </a:p>
          <a:p>
            <a:r>
              <a:rPr lang="en-US" dirty="0" smtClean="0"/>
              <a:t>Joy, empathy</a:t>
            </a:r>
            <a:r>
              <a:rPr lang="en-US" baseline="0" dirty="0" smtClean="0"/>
              <a:t> and deep sense of connection</a:t>
            </a:r>
          </a:p>
          <a:p>
            <a:endParaRPr lang="en-US" baseline="0" dirty="0" smtClean="0"/>
          </a:p>
          <a:p>
            <a:r>
              <a:rPr lang="en-US" baseline="0" dirty="0" smtClean="0"/>
              <a:t>Culinary arts to process food </a:t>
            </a:r>
            <a:r>
              <a:rPr lang="en-US" baseline="0" dirty="0" err="1" smtClean="0">
                <a:sym typeface="Wingdings"/>
              </a:rPr>
              <a:t></a:t>
            </a:r>
            <a:r>
              <a:rPr lang="en-US" baseline="0" dirty="0" smtClean="0">
                <a:sym typeface="Wingdings"/>
              </a:rPr>
              <a:t> knowing how to prepare food well</a:t>
            </a:r>
          </a:p>
          <a:p>
            <a:endParaRPr lang="en-US" baseline="0" dirty="0" smtClean="0">
              <a:sym typeface="Wingdings"/>
            </a:endParaRPr>
          </a:p>
          <a:p>
            <a:r>
              <a:rPr lang="en-US" baseline="0" dirty="0" smtClean="0">
                <a:sym typeface="Wingdings"/>
              </a:rPr>
              <a:t>Fun, sharing and creativity in cooking</a:t>
            </a:r>
          </a:p>
          <a:p>
            <a:endParaRPr lang="en-US" baseline="0" dirty="0" smtClean="0">
              <a:sym typeface="Wingdings"/>
            </a:endParaRPr>
          </a:p>
          <a:p>
            <a:r>
              <a:rPr lang="en-US" baseline="0" dirty="0" smtClean="0">
                <a:sym typeface="Wingdings"/>
              </a:rPr>
              <a:t>Developing the palate of local communities</a:t>
            </a:r>
          </a:p>
          <a:p>
            <a:endParaRPr lang="en-US" baseline="0" dirty="0" smtClean="0">
              <a:sym typeface="Wingding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Bruce</a:t>
            </a:r>
            <a:r>
              <a:rPr lang="en-US" baseline="0" dirty="0" smtClean="0"/>
              <a:t> Burton:  small-scale, free-range new-breed chicken farmer</a:t>
            </a:r>
          </a:p>
          <a:p>
            <a:endParaRPr lang="en-US" baseline="0" dirty="0" smtClean="0"/>
          </a:p>
          <a:p>
            <a:endParaRPr lang="en-US" baseline="0" dirty="0" smtClean="0"/>
          </a:p>
          <a:p>
            <a:r>
              <a:rPr lang="en-US" baseline="0" dirty="0" smtClean="0"/>
              <a:t>Former aviation management consultant turned farmer who is fluent in the language of entrepreneurship and market segmentation</a:t>
            </a:r>
          </a:p>
          <a:p>
            <a:endParaRPr lang="en-US" baseline="0" dirty="0" smtClean="0"/>
          </a:p>
          <a:p>
            <a:r>
              <a:rPr lang="en-US" baseline="0" dirty="0" smtClean="0"/>
              <a:t>Bruce </a:t>
            </a:r>
            <a:r>
              <a:rPr lang="en-US" baseline="0" dirty="0" err="1" smtClean="0"/>
              <a:t>recognises</a:t>
            </a:r>
            <a:r>
              <a:rPr lang="en-US" baseline="0" dirty="0" smtClean="0"/>
              <a:t> he needs to be profitable to stay in business but his commitments are to a ethical relationship with his birds.</a:t>
            </a:r>
          </a:p>
          <a:p>
            <a:endParaRPr lang="en-US" baseline="0" dirty="0" smtClean="0"/>
          </a:p>
          <a:p>
            <a:r>
              <a:rPr lang="en-US" baseline="0" dirty="0" smtClean="0"/>
              <a:t>Giving his chickens “fun and interesting” lives, feed has a range of grains to acknowledge that different birds have different tastes</a:t>
            </a:r>
          </a:p>
          <a:p>
            <a:endParaRPr lang="en-US" baseline="0" dirty="0" smtClean="0"/>
          </a:p>
          <a:p>
            <a:r>
              <a:rPr lang="en-US" b="1" baseline="0" dirty="0" smtClean="0"/>
              <a:t>Pleasure of both the farmer and the animal</a:t>
            </a:r>
            <a:endParaRPr lang="en-US" b="1" dirty="0"/>
          </a:p>
        </p:txBody>
      </p:sp>
      <p:sp>
        <p:nvSpPr>
          <p:cNvPr id="4" name="Slide Number Placeholder 3"/>
          <p:cNvSpPr>
            <a:spLocks noGrp="1"/>
          </p:cNvSpPr>
          <p:nvPr>
            <p:ph type="sldNum" sz="quarter" idx="10"/>
          </p:nvPr>
        </p:nvSpPr>
        <p:spPr/>
        <p:txBody>
          <a:bodyPr/>
          <a:lstStyle/>
          <a:p>
            <a:fld id="{1399807D-D128-4837-BF84-5EA633F317A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399807D-D128-4837-BF84-5EA633F317A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42910" y="4929198"/>
            <a:ext cx="8158174" cy="685800"/>
          </a:xfrm>
        </p:spPr>
        <p:txBody>
          <a:bodyPr anchor="ctr"/>
          <a:lstStyle>
            <a:lvl1pPr marL="0" indent="0" algn="r">
              <a:buNone/>
              <a:defRPr sz="2800">
                <a:solidFill>
                  <a:srgbClr val="EB712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Date Placeholder 27"/>
          <p:cNvSpPr>
            <a:spLocks noGrp="1"/>
          </p:cNvSpPr>
          <p:nvPr>
            <p:ph type="dt" sz="half" idx="10"/>
          </p:nvPr>
        </p:nvSpPr>
        <p:spPr>
          <a:xfrm>
            <a:off x="6929454" y="6429396"/>
            <a:ext cx="2057400" cy="257172"/>
          </a:xfrm>
        </p:spPr>
        <p:txBody>
          <a:bodyPr>
            <a:noAutofit/>
          </a:bodyPr>
          <a:lstStyle>
            <a:lvl1pPr algn="r">
              <a:defRPr sz="1100">
                <a:solidFill>
                  <a:srgbClr val="FFFFFF"/>
                </a:solidFill>
              </a:defRPr>
            </a:lvl1pPr>
          </a:lstStyle>
          <a:p>
            <a:fld id="{E5BF4EC9-B351-46CF-AD9A-717B0471613C}" type="datetime1">
              <a:rPr lang="en-US" smtClean="0"/>
              <a:pPr/>
              <a:t>8/8/16</a:t>
            </a:fld>
            <a:endParaRPr lang="en-US" sz="1200" dirty="0"/>
          </a:p>
        </p:txBody>
      </p:sp>
      <p:sp>
        <p:nvSpPr>
          <p:cNvPr id="22" name="Text Placeholder 21"/>
          <p:cNvSpPr>
            <a:spLocks noGrp="1"/>
          </p:cNvSpPr>
          <p:nvPr>
            <p:ph type="body" sz="quarter" idx="13"/>
          </p:nvPr>
        </p:nvSpPr>
        <p:spPr>
          <a:xfrm>
            <a:off x="642910" y="5643563"/>
            <a:ext cx="8143886" cy="428643"/>
          </a:xfrm>
        </p:spPr>
        <p:txBody>
          <a:bodyPr>
            <a:noAutofit/>
          </a:bodyPr>
          <a:lstStyle>
            <a:lvl1pPr algn="r">
              <a:buNone/>
              <a:defRPr sz="1800">
                <a:solidFill>
                  <a:srgbClr val="8996A0"/>
                </a:solidFill>
              </a:defRPr>
            </a:lvl1pPr>
            <a:lvl2pPr>
              <a:buNone/>
              <a:defRPr sz="2000">
                <a:solidFill>
                  <a:srgbClr val="8996A0"/>
                </a:solidFill>
              </a:defRPr>
            </a:lvl2pPr>
            <a:lvl3pPr>
              <a:buNone/>
              <a:defRPr sz="1800">
                <a:solidFill>
                  <a:srgbClr val="8996A0"/>
                </a:solidFill>
              </a:defRPr>
            </a:lvl3pPr>
            <a:lvl4pPr>
              <a:buNone/>
              <a:defRPr sz="1600">
                <a:solidFill>
                  <a:srgbClr val="8996A0"/>
                </a:solidFill>
              </a:defRPr>
            </a:lvl4pPr>
            <a:lvl5pPr>
              <a:buNone/>
              <a:defRPr sz="1600">
                <a:solidFill>
                  <a:srgbClr val="8996A0"/>
                </a:solidFill>
              </a:defRPr>
            </a:lvl5pPr>
          </a:lstStyle>
          <a:p>
            <a:pPr lvl="0"/>
            <a:r>
              <a:rPr lang="en-US" dirty="0" smtClean="0"/>
              <a:t>Click to edit Master text styles</a:t>
            </a:r>
            <a:endParaRPr lang="en-AU" dirty="0"/>
          </a:p>
        </p:txBody>
      </p:sp>
      <p:pic>
        <p:nvPicPr>
          <p:cNvPr id="13" name="Picture 12" descr="lights long.jpg"/>
          <p:cNvPicPr>
            <a:picLocks noChangeAspect="1"/>
          </p:cNvPicPr>
          <p:nvPr userDrawn="1"/>
        </p:nvPicPr>
        <p:blipFill>
          <a:blip r:embed="rId2" cstate="print"/>
          <a:stretch>
            <a:fillRect/>
          </a:stretch>
        </p:blipFill>
        <p:spPr>
          <a:xfrm>
            <a:off x="0" y="0"/>
            <a:ext cx="9144000" cy="1270896"/>
          </a:xfrm>
          <a:prstGeom prst="rect">
            <a:avLst/>
          </a:prstGeom>
        </p:spPr>
      </p:pic>
      <p:pic>
        <p:nvPicPr>
          <p:cNvPr id="12" name="Picture 11" descr="colour-logo.png"/>
          <p:cNvPicPr/>
          <p:nvPr userDrawn="1"/>
        </p:nvPicPr>
        <p:blipFill>
          <a:blip r:embed="rId3" cstate="print">
            <a:biLevel thresh="50000"/>
          </a:blip>
          <a:stretch>
            <a:fillRect/>
          </a:stretch>
        </p:blipFill>
        <p:spPr>
          <a:xfrm>
            <a:off x="6786578" y="0"/>
            <a:ext cx="2357422" cy="1285860"/>
          </a:xfrm>
          <a:prstGeom prst="rect">
            <a:avLst/>
          </a:prstGeom>
        </p:spPr>
      </p:pic>
      <p:sp>
        <p:nvSpPr>
          <p:cNvPr id="21" name="Title 20"/>
          <p:cNvSpPr>
            <a:spLocks noGrp="1"/>
          </p:cNvSpPr>
          <p:nvPr>
            <p:ph type="title"/>
          </p:nvPr>
        </p:nvSpPr>
        <p:spPr>
          <a:xfrm>
            <a:off x="571472" y="1785926"/>
            <a:ext cx="8153400" cy="990600"/>
          </a:xfrm>
        </p:spPr>
        <p:txBody>
          <a:bodyPr/>
          <a:lstStyle/>
          <a:p>
            <a:r>
              <a:rPr lang="en-US" smtClean="0"/>
              <a:t>Click to edit Master title style</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lvl5pPr>
              <a:defRPr/>
            </a:lvl5pPr>
            <a:lvl6pPr>
              <a:defRPr/>
            </a:lvl6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p>
          <a:p>
            <a:pPr lvl="5"/>
            <a:endParaRPr lang="en-US" noProof="1" smtClean="0"/>
          </a:p>
          <a:p>
            <a:pPr lvl="8"/>
            <a:endParaRPr lang="en-US" noProof="1" smtClean="0"/>
          </a:p>
          <a:p>
            <a:pPr lvl="6"/>
            <a:endParaRPr lang="en-US" dirty="0"/>
          </a:p>
        </p:txBody>
      </p:sp>
      <p:sp>
        <p:nvSpPr>
          <p:cNvPr id="5" name="Rectangle 4"/>
          <p:cNvSpPr>
            <a:spLocks noGrp="1"/>
          </p:cNvSpPr>
          <p:nvPr>
            <p:ph type="dt" sz="half" idx="10"/>
          </p:nvPr>
        </p:nvSpPr>
        <p:spPr/>
        <p:txBody>
          <a:bodyPr/>
          <a:lstStyle/>
          <a:p>
            <a:fld id="{13D51CC0-3A28-4F68-9FD9-58BCE4100626}" type="datetime1">
              <a:rPr lang="en-US" smtClean="0"/>
              <a:pPr/>
              <a:t>8/8/16</a:t>
            </a:fld>
            <a:endParaRPr lang="en-US" dirty="0"/>
          </a:p>
        </p:txBody>
      </p:sp>
      <p:sp>
        <p:nvSpPr>
          <p:cNvPr id="28" name="Rectangle 5"/>
          <p:cNvSpPr>
            <a:spLocks noGrp="1"/>
          </p:cNvSpPr>
          <p:nvPr>
            <p:ph type="ftr" sz="quarter" idx="11"/>
          </p:nvPr>
        </p:nvSpPr>
        <p:spPr/>
        <p:txBody>
          <a:bodyPr/>
          <a:lstStyle>
            <a:lvl1pPr>
              <a:defRPr sz="1000">
                <a:solidFill>
                  <a:srgbClr val="8996A0"/>
                </a:solidFill>
              </a:defRPr>
            </a:lvl1pPr>
          </a:lstStyle>
          <a:p>
            <a:r>
              <a:rPr lang="en-US" dirty="0" smtClean="0"/>
              <a:t>RTO No. 3045 | CRICOS Provider No. 01505M</a:t>
            </a:r>
            <a:endParaRPr lang="en-US" dirty="0"/>
          </a:p>
        </p:txBody>
      </p:sp>
      <p:sp>
        <p:nvSpPr>
          <p:cNvPr id="19" name="Rectangle 6"/>
          <p:cNvSpPr>
            <a:spLocks noGrp="1"/>
          </p:cNvSpPr>
          <p:nvPr>
            <p:ph type="sldNum" sz="quarter" idx="12"/>
          </p:nvPr>
        </p:nvSpPr>
        <p:spPr/>
        <p:txBody>
          <a:bodyPr/>
          <a:lstStyle/>
          <a:p>
            <a:fld id="{50935222-B196-4F9B-9AEC-1292459A754A}" type="slidenum">
              <a:rPr lang="en-US" smtClean="0"/>
              <a:pPr/>
              <a:t>‹#›</a:t>
            </a:fld>
            <a:endParaRPr lang="en-US" dirty="0"/>
          </a:p>
        </p:txBody>
      </p:sp>
      <p:pic>
        <p:nvPicPr>
          <p:cNvPr id="8" name="Picture 7"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3244953-E170-42CE-ADFE-CFEAF30CE66B}" type="datetime1">
              <a:rPr lang="en-US" smtClean="0"/>
              <a:pPr/>
              <a:t>8/8/16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5B416-CC25-4BEF-81AF-EA4074775A74}" type="datetime1">
              <a:rPr lang="en-US" smtClean="0"/>
              <a:pPr/>
              <a:t>8/8/16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pic>
        <p:nvPicPr>
          <p:cNvPr id="6" name="Picture 5"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DB062-EE8E-40D7-83AF-A1F70FAB99C6}" type="datetime1">
              <a:rPr lang="en-US" smtClean="0"/>
              <a:pPr/>
              <a:t>8/8/16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F7CB7D-F184-43C7-B6FD-03D728E1BBFF}" type="slidenum">
              <a:rPr lang="en-US" smtClean="0">
                <a:solidFill>
                  <a:schemeClr val="tx2"/>
                </a:solidFill>
              </a:rPr>
              <a:pPr/>
              <a:t>‹#›</a:t>
            </a:fld>
            <a:endParaRPr lang="en-US" dirty="0">
              <a:solidFill>
                <a:schemeClr val="tx2"/>
              </a:solidFill>
            </a:endParaRPr>
          </a:p>
        </p:txBody>
      </p:sp>
      <p:pic>
        <p:nvPicPr>
          <p:cNvPr id="5" name="Picture 4"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61F40A89-395F-478A-9A1C-E3DF73821554}" type="datetime1">
              <a:rPr lang="en-US" smtClean="0"/>
              <a:pPr/>
              <a:t>8/8/16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pic>
        <p:nvPicPr>
          <p:cNvPr id="8" name="Picture 7"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1A752248-21B9-4F78-8623-0A1A2945C44F}" type="datetime1">
              <a:rPr lang="en-US" smtClean="0"/>
              <a:pPr/>
              <a:t>8/8/16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pic>
        <p:nvPicPr>
          <p:cNvPr id="8" name="Picture 7" descr="colour-logo.png"/>
          <p:cNvPicPr/>
          <p:nvPr userDrawn="1"/>
        </p:nvPicPr>
        <p:blipFill>
          <a:blip r:embed="rId2" cstate="print"/>
          <a:stretch>
            <a:fillRect/>
          </a:stretch>
        </p:blipFill>
        <p:spPr>
          <a:xfrm>
            <a:off x="7429520" y="5958000"/>
            <a:ext cx="1546429" cy="90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dirty="0"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D5641CC1-7323-4A1D-94FE-EA7901E6539B}" type="datetime1">
              <a:rPr lang="en-US" smtClean="0"/>
              <a:pPr/>
              <a:t>8/8/16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l" rtl="0" eaLnBrk="1" latinLnBrk="0" hangingPunct="1">
        <a:spcBef>
          <a:spcPct val="0"/>
        </a:spcBef>
        <a:buNone/>
        <a:defRPr sz="4400" kern="1200">
          <a:solidFill>
            <a:schemeClr val="tx2"/>
          </a:solidFill>
          <a:effectLst/>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6-05-06 at 4.21.18 PM.jpg"/>
          <p:cNvPicPr>
            <a:picLocks noChangeAspect="1"/>
          </p:cNvPicPr>
          <p:nvPr/>
        </p:nvPicPr>
        <p:blipFill>
          <a:blip r:embed="rId2"/>
          <a:stretch>
            <a:fillRect/>
          </a:stretch>
        </p:blipFill>
        <p:spPr>
          <a:xfrm>
            <a:off x="-536380" y="1270002"/>
            <a:ext cx="10216759" cy="5715000"/>
          </a:xfrm>
          <a:prstGeom prst="rect">
            <a:avLst/>
          </a:prstGeom>
        </p:spPr>
      </p:pic>
      <p:sp>
        <p:nvSpPr>
          <p:cNvPr id="4" name="Title 3"/>
          <p:cNvSpPr>
            <a:spLocks noGrp="1"/>
          </p:cNvSpPr>
          <p:nvPr>
            <p:ph type="title"/>
          </p:nvPr>
        </p:nvSpPr>
        <p:spPr>
          <a:xfrm>
            <a:off x="152400" y="990600"/>
            <a:ext cx="7615769" cy="990600"/>
          </a:xfrm>
        </p:spPr>
        <p:txBody>
          <a:bodyPr>
            <a:normAutofit fontScale="90000"/>
          </a:bodyPr>
          <a:lstStyle/>
          <a:p>
            <a:r>
              <a:rPr lang="en-US" dirty="0" smtClean="0">
                <a:solidFill>
                  <a:schemeClr val="bg1"/>
                </a:solidFill>
              </a:rPr>
              <a:t> </a:t>
            </a:r>
            <a:br>
              <a:rPr lang="en-US" dirty="0" smtClean="0">
                <a:solidFill>
                  <a:schemeClr val="bg1"/>
                </a:solidFill>
              </a:rPr>
            </a:br>
            <a:r>
              <a:rPr lang="en-US" dirty="0" smtClean="0">
                <a:solidFill>
                  <a:schemeClr val="bg1"/>
                </a:solidFill>
              </a:rPr>
              <a:t/>
            </a:r>
            <a:br>
              <a:rPr lang="en-US" dirty="0" smtClean="0">
                <a:solidFill>
                  <a:schemeClr val="bg1"/>
                </a:solidFill>
              </a:rPr>
            </a:br>
            <a:r>
              <a:rPr lang="en-US" sz="4000" dirty="0" smtClean="0">
                <a:solidFill>
                  <a:schemeClr val="bg1"/>
                </a:solidFill>
              </a:rPr>
              <a:t>The role of TAFE &amp; training providers in pathways to a future career in food</a:t>
            </a:r>
            <a:endParaRPr lang="en-AU"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EB7125"/>
                </a:solidFill>
              </a:rPr>
              <a:t>What is a critical food artisan?</a:t>
            </a:r>
            <a:endParaRPr lang="en-AU" dirty="0"/>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10</a:t>
            </a:fld>
            <a:endParaRPr lang="en-US" dirty="0"/>
          </a:p>
        </p:txBody>
      </p:sp>
      <p:sp>
        <p:nvSpPr>
          <p:cNvPr id="6" name="Content Placeholder 5"/>
          <p:cNvSpPr>
            <a:spLocks noGrp="1"/>
          </p:cNvSpPr>
          <p:nvPr>
            <p:ph sz="quarter" idx="13"/>
          </p:nvPr>
        </p:nvSpPr>
        <p:spPr>
          <a:xfrm>
            <a:off x="4572000" y="1600200"/>
            <a:ext cx="4572000" cy="4495800"/>
          </a:xfrm>
        </p:spPr>
        <p:txBody>
          <a:bodyPr>
            <a:normAutofit fontScale="77500" lnSpcReduction="20000"/>
          </a:bodyPr>
          <a:lstStyle/>
          <a:p>
            <a:pPr>
              <a:buSzPts val="1200"/>
              <a:buFont typeface="Arial"/>
              <a:buChar char="•"/>
            </a:pPr>
            <a:r>
              <a:rPr lang="en-US" sz="3200" dirty="0" smtClean="0">
                <a:solidFill>
                  <a:srgbClr val="3F3F3F"/>
                </a:solidFill>
              </a:rPr>
              <a:t>An interdisciplinary thinker-</a:t>
            </a:r>
            <a:r>
              <a:rPr lang="en-US" sz="3200" dirty="0" smtClean="0">
                <a:solidFill>
                  <a:srgbClr val="3F3F3F"/>
                </a:solidFill>
              </a:rPr>
              <a:t>doer who is theoretically </a:t>
            </a:r>
            <a:r>
              <a:rPr lang="en-US" sz="3200" dirty="0" smtClean="0">
                <a:solidFill>
                  <a:srgbClr val="3F3F3F"/>
                </a:solidFill>
              </a:rPr>
              <a:t>‘crafty’</a:t>
            </a:r>
            <a:endParaRPr lang="en-US" sz="3200" dirty="0" smtClean="0">
              <a:solidFill>
                <a:srgbClr val="3F3F3F"/>
              </a:solidFill>
            </a:endParaRPr>
          </a:p>
          <a:p>
            <a:pPr>
              <a:buSzPts val="1200"/>
              <a:buFont typeface="Arial"/>
              <a:buChar char="•"/>
            </a:pPr>
            <a:endParaRPr lang="en-US" sz="3200" dirty="0" smtClean="0">
              <a:solidFill>
                <a:srgbClr val="3F3F3F"/>
              </a:solidFill>
            </a:endParaRPr>
          </a:p>
          <a:p>
            <a:pPr>
              <a:buSzPts val="1200"/>
              <a:buFont typeface="Arial"/>
              <a:buChar char="•"/>
            </a:pPr>
            <a:r>
              <a:rPr lang="en-US" sz="3200" dirty="0" smtClean="0">
                <a:solidFill>
                  <a:srgbClr val="3F3F3F"/>
                </a:solidFill>
              </a:rPr>
              <a:t>Someone who can bridge the gap between conceptual and material understandings of food and apply these in a range of real-world settings.</a:t>
            </a:r>
          </a:p>
          <a:p>
            <a:endParaRPr lang="en-US" sz="3200" dirty="0" smtClean="0">
              <a:solidFill>
                <a:srgbClr val="3F3F3F"/>
              </a:solidFill>
            </a:endParaRPr>
          </a:p>
          <a:p>
            <a:pPr>
              <a:buSzPts val="1200"/>
              <a:buFont typeface="Arial"/>
              <a:buChar char="•"/>
            </a:pPr>
            <a:r>
              <a:rPr lang="en-US" sz="3200" dirty="0" smtClean="0">
                <a:solidFill>
                  <a:srgbClr val="3F3F3F"/>
                </a:solidFill>
              </a:rPr>
              <a:t>Someone who can imagine new ways of crafting a better world through food</a:t>
            </a:r>
          </a:p>
          <a:p>
            <a:endParaRPr lang="en-AU" dirty="0"/>
          </a:p>
        </p:txBody>
      </p:sp>
      <p:pic>
        <p:nvPicPr>
          <p:cNvPr id="7" name="Picture 6" descr="sausages.jpg"/>
          <p:cNvPicPr>
            <a:picLocks noChangeAspect="1"/>
          </p:cNvPicPr>
          <p:nvPr/>
        </p:nvPicPr>
        <p:blipFill>
          <a:blip r:embed="rId3"/>
          <a:stretch>
            <a:fillRect/>
          </a:stretch>
        </p:blipFill>
        <p:spPr>
          <a:xfrm>
            <a:off x="-72008" y="1498600"/>
            <a:ext cx="4644008" cy="61920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solidFill>
                  <a:srgbClr val="FFFFFF"/>
                </a:solidFill>
              </a:rPr>
              <a:pPr/>
              <a:t>11</a:t>
            </a:fld>
            <a:endParaRPr lang="en-US" dirty="0">
              <a:solidFill>
                <a:srgbClr val="FFFFFF"/>
              </a:solidFill>
            </a:endParaRPr>
          </a:p>
        </p:txBody>
      </p:sp>
      <p:sp>
        <p:nvSpPr>
          <p:cNvPr id="4" name="Content Placeholder 5"/>
          <p:cNvSpPr>
            <a:spLocks noGrp="1"/>
          </p:cNvSpPr>
          <p:nvPr>
            <p:ph sz="quarter" idx="13"/>
          </p:nvPr>
        </p:nvSpPr>
        <p:spPr>
          <a:xfrm>
            <a:off x="612648" y="1600200"/>
            <a:ext cx="8153400" cy="4495800"/>
          </a:xfrm>
        </p:spPr>
        <p:txBody>
          <a:bodyPr>
            <a:normAutofit/>
          </a:bodyPr>
          <a:lstStyle/>
          <a:p>
            <a:pPr>
              <a:buNone/>
            </a:pPr>
            <a:endParaRPr lang="en-AU" dirty="0" smtClean="0"/>
          </a:p>
          <a:p>
            <a:pPr>
              <a:buNone/>
            </a:pPr>
            <a:endParaRPr lang="en-AU" dirty="0" smtClean="0"/>
          </a:p>
          <a:p>
            <a:pPr>
              <a:buNone/>
            </a:pPr>
            <a:endParaRPr lang="en-AU" dirty="0" smtClean="0"/>
          </a:p>
          <a:p>
            <a:pPr algn="ctr">
              <a:buNone/>
            </a:pPr>
            <a:r>
              <a:rPr lang="en-AU" sz="4600" dirty="0" err="1" smtClean="0"/>
              <a:t>kellyd@angliss.edu.au</a:t>
            </a:r>
            <a:endParaRPr lang="en-AU" sz="4600"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community food hubs need?</a:t>
            </a:r>
            <a:endParaRPr lang="en-US" dirty="0"/>
          </a:p>
        </p:txBody>
      </p:sp>
      <p:sp>
        <p:nvSpPr>
          <p:cNvPr id="3" name="Text Placeholder 2"/>
          <p:cNvSpPr>
            <a:spLocks noGrp="1"/>
          </p:cNvSpPr>
          <p:nvPr>
            <p:ph type="body" idx="1"/>
          </p:nvPr>
        </p:nvSpPr>
        <p:spPr>
          <a:xfrm>
            <a:off x="306324" y="1371600"/>
            <a:ext cx="9142476" cy="5029200"/>
          </a:xfrm>
        </p:spPr>
        <p:txBody>
          <a:bodyPr>
            <a:normAutofit fontScale="77500" lnSpcReduction="20000"/>
          </a:bodyPr>
          <a:lstStyle/>
          <a:p>
            <a:pPr>
              <a:buNone/>
            </a:pPr>
            <a:endParaRPr lang="en-US" dirty="0" smtClean="0"/>
          </a:p>
          <a:p>
            <a:r>
              <a:rPr lang="en-US" dirty="0" smtClean="0"/>
              <a:t>Understanding how to build connectedness within communities through food</a:t>
            </a:r>
          </a:p>
          <a:p>
            <a:endParaRPr lang="en-US" dirty="0" smtClean="0"/>
          </a:p>
          <a:p>
            <a:r>
              <a:rPr lang="en-US" dirty="0" smtClean="0"/>
              <a:t>Knowledge of the dominant food system and local and global strategies to subvert or change it</a:t>
            </a:r>
          </a:p>
          <a:p>
            <a:endParaRPr lang="en-US" dirty="0" smtClean="0"/>
          </a:p>
          <a:p>
            <a:r>
              <a:rPr lang="en-US" dirty="0" smtClean="0"/>
              <a:t>Strong communication skills</a:t>
            </a:r>
          </a:p>
          <a:p>
            <a:endParaRPr lang="en-US" dirty="0" smtClean="0"/>
          </a:p>
          <a:p>
            <a:r>
              <a:rPr lang="en-US" dirty="0" smtClean="0"/>
              <a:t>Some business acumen</a:t>
            </a:r>
          </a:p>
          <a:p>
            <a:endParaRPr lang="en-US" dirty="0" smtClean="0"/>
          </a:p>
          <a:p>
            <a:r>
              <a:rPr lang="en-US" dirty="0" smtClean="0"/>
              <a:t>A commitment to feeding people well</a:t>
            </a:r>
          </a:p>
          <a:p>
            <a:endParaRPr lang="en-US" dirty="0" smtClean="0"/>
          </a:p>
          <a:p>
            <a:pPr algn="ctr">
              <a:buNone/>
            </a:pPr>
            <a:r>
              <a:rPr lang="en-US" dirty="0" smtClean="0"/>
              <a:t>It’s the “soft” skills that produce change.</a:t>
            </a:r>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12</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Contemporary understandings of vocational education</a:t>
            </a:r>
            <a:endParaRPr lang="en-AU" dirty="0"/>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2</a:t>
            </a:fld>
            <a:endParaRPr lang="en-US" dirty="0"/>
          </a:p>
        </p:txBody>
      </p:sp>
      <p:sp>
        <p:nvSpPr>
          <p:cNvPr id="6" name="Content Placeholder 5"/>
          <p:cNvSpPr>
            <a:spLocks noGrp="1"/>
          </p:cNvSpPr>
          <p:nvPr>
            <p:ph sz="quarter" idx="13"/>
          </p:nvPr>
        </p:nvSpPr>
        <p:spPr/>
        <p:txBody>
          <a:bodyPr>
            <a:normAutofit/>
          </a:bodyPr>
          <a:lstStyle/>
          <a:p>
            <a:pPr marL="0" indent="0" algn="ctr">
              <a:buNone/>
            </a:pPr>
            <a:r>
              <a:rPr lang="en-AU" dirty="0" smtClean="0"/>
              <a:t>A </a:t>
            </a:r>
            <a:r>
              <a:rPr lang="en-AU" dirty="0" smtClean="0"/>
              <a:t>mode of hands-on, </a:t>
            </a:r>
            <a:r>
              <a:rPr lang="en-AU" u="sng" dirty="0" smtClean="0"/>
              <a:t>practical </a:t>
            </a:r>
            <a:r>
              <a:rPr lang="en-AU" dirty="0" smtClean="0"/>
              <a:t>education that leads to employment</a:t>
            </a:r>
          </a:p>
          <a:p>
            <a:pPr marL="0" indent="0" algn="ctr">
              <a:buNone/>
            </a:pPr>
            <a:endParaRPr lang="en-AU" dirty="0" smtClean="0"/>
          </a:p>
          <a:p>
            <a:pPr marL="0" indent="0" algn="ctr">
              <a:buNone/>
            </a:pPr>
            <a:r>
              <a:rPr lang="en-AU" dirty="0" smtClean="0"/>
              <a:t>Industry and trade focus</a:t>
            </a:r>
          </a:p>
          <a:p>
            <a:pPr algn="ctr"/>
            <a:endParaRPr lang="en-AU" dirty="0" smtClean="0"/>
          </a:p>
          <a:p>
            <a:pPr algn="ctr">
              <a:buNone/>
            </a:pPr>
            <a:r>
              <a:rPr lang="en-AU" dirty="0" smtClean="0"/>
              <a:t>Training for skills and</a:t>
            </a:r>
            <a:r>
              <a:rPr lang="en-US" dirty="0" smtClean="0">
                <a:sym typeface="Wingdings"/>
              </a:rPr>
              <a:t> employment</a:t>
            </a:r>
          </a:p>
          <a:p>
            <a:pPr algn="ctr">
              <a:buNone/>
            </a:pPr>
            <a:endParaRPr lang="en-US" dirty="0" smtClean="0">
              <a:sym typeface="Wingdings"/>
            </a:endParaRPr>
          </a:p>
          <a:p>
            <a:pPr algn="ctr">
              <a:buNone/>
            </a:pPr>
            <a:r>
              <a:rPr lang="en-US" dirty="0" smtClean="0">
                <a:sym typeface="Wingdings"/>
              </a:rPr>
              <a:t>“Jobs and growth” </a:t>
            </a:r>
            <a:r>
              <a:rPr lang="en-US" dirty="0" err="1" smtClean="0">
                <a:sym typeface="Wingdings"/>
              </a:rPr>
              <a:t></a:t>
            </a:r>
            <a:r>
              <a:rPr lang="en-US" dirty="0" smtClean="0">
                <a:sym typeface="Wingdings"/>
              </a:rPr>
              <a:t> economic </a:t>
            </a:r>
            <a:r>
              <a:rPr lang="en-US" dirty="0" smtClean="0">
                <a:sym typeface="Wingdings"/>
              </a:rPr>
              <a:t>outcomes</a:t>
            </a:r>
          </a:p>
          <a:p>
            <a:pPr algn="ctr">
              <a:buNone/>
            </a:pPr>
            <a:endParaRPr lang="en-US" dirty="0" smtClean="0">
              <a:sym typeface="Wingdings"/>
            </a:endParaRPr>
          </a:p>
          <a:p>
            <a:endParaRPr lang="en-AU" dirty="0" smtClean="0"/>
          </a:p>
          <a:p>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8153400" cy="990600"/>
          </a:xfrm>
        </p:spPr>
        <p:txBody>
          <a:bodyPr>
            <a:normAutofit fontScale="90000"/>
          </a:bodyPr>
          <a:lstStyle/>
          <a:p>
            <a:r>
              <a:rPr lang="en-AU" dirty="0" smtClean="0"/>
              <a:t>Re-imagining vocational education: a old/new way of thinking about it</a:t>
            </a:r>
            <a:endParaRPr lang="en-AU" dirty="0"/>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3</a:t>
            </a:fld>
            <a:endParaRPr lang="en-US" dirty="0"/>
          </a:p>
        </p:txBody>
      </p:sp>
      <p:sp>
        <p:nvSpPr>
          <p:cNvPr id="6" name="Content Placeholder 5"/>
          <p:cNvSpPr>
            <a:spLocks noGrp="1"/>
          </p:cNvSpPr>
          <p:nvPr>
            <p:ph sz="quarter" idx="13"/>
          </p:nvPr>
        </p:nvSpPr>
        <p:spPr>
          <a:xfrm>
            <a:off x="0" y="1524000"/>
            <a:ext cx="3810000" cy="4495800"/>
          </a:xfrm>
        </p:spPr>
        <p:txBody>
          <a:bodyPr>
            <a:normAutofit lnSpcReduction="10000"/>
          </a:bodyPr>
          <a:lstStyle/>
          <a:p>
            <a:pPr algn="ctr">
              <a:buNone/>
            </a:pPr>
            <a:endParaRPr lang="en-AU" sz="2400" dirty="0" smtClean="0"/>
          </a:p>
          <a:p>
            <a:pPr algn="ctr">
              <a:buNone/>
            </a:pPr>
            <a:r>
              <a:rPr lang="en-AU" sz="2400" dirty="0" smtClean="0"/>
              <a:t>Latin: </a:t>
            </a:r>
            <a:r>
              <a:rPr lang="en-AU" sz="2400" i="1" dirty="0" err="1" smtClean="0"/>
              <a:t>vocare</a:t>
            </a:r>
            <a:r>
              <a:rPr lang="en-AU" sz="2400" dirty="0" smtClean="0"/>
              <a:t> (to call)</a:t>
            </a:r>
          </a:p>
          <a:p>
            <a:pPr algn="ctr"/>
            <a:endParaRPr lang="en-AU" sz="2400" i="1" dirty="0" smtClean="0"/>
          </a:p>
          <a:p>
            <a:pPr marL="0" indent="0" algn="ctr">
              <a:buNone/>
            </a:pPr>
            <a:r>
              <a:rPr lang="en-AU" sz="2400" dirty="0" smtClean="0"/>
              <a:t>Spiritual calling: to be drawn by one’s particular gifts, talents, interests and passions</a:t>
            </a:r>
          </a:p>
          <a:p>
            <a:pPr marL="0" indent="0" algn="ctr">
              <a:buNone/>
            </a:pPr>
            <a:endParaRPr lang="en-AU" sz="2400" dirty="0" smtClean="0"/>
          </a:p>
          <a:p>
            <a:pPr marL="0" indent="0" algn="ctr">
              <a:buNone/>
            </a:pPr>
            <a:r>
              <a:rPr lang="en-AU" sz="2400" dirty="0" smtClean="0"/>
              <a:t>A call to community engagement and social change through food?</a:t>
            </a:r>
            <a:endParaRPr lang="en-AU" sz="2400" dirty="0"/>
          </a:p>
        </p:txBody>
      </p:sp>
      <p:pic>
        <p:nvPicPr>
          <p:cNvPr id="7" name="Picture 6" descr="Screen Shot 2016-05-06 at 4.18.06 PM.jpg"/>
          <p:cNvPicPr>
            <a:picLocks noChangeAspect="1"/>
          </p:cNvPicPr>
          <p:nvPr/>
        </p:nvPicPr>
        <p:blipFill>
          <a:blip r:embed="rId3"/>
          <a:stretch>
            <a:fillRect/>
          </a:stretch>
        </p:blipFill>
        <p:spPr>
          <a:xfrm>
            <a:off x="3810000" y="1447800"/>
            <a:ext cx="7052138" cy="45508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21167"/>
            <a:ext cx="8153400" cy="990600"/>
          </a:xfrm>
        </p:spPr>
        <p:txBody>
          <a:bodyPr/>
          <a:lstStyle/>
          <a:p>
            <a:r>
              <a:rPr lang="en-US" dirty="0" smtClean="0"/>
              <a:t>Two new programs</a:t>
            </a:r>
            <a:endParaRPr lang="en-US" dirty="0"/>
          </a:p>
        </p:txBody>
      </p:sp>
      <p:sp>
        <p:nvSpPr>
          <p:cNvPr id="3" name="Text Placeholder 2"/>
          <p:cNvSpPr>
            <a:spLocks noGrp="1"/>
          </p:cNvSpPr>
          <p:nvPr>
            <p:ph type="body" idx="1"/>
          </p:nvPr>
        </p:nvSpPr>
        <p:spPr>
          <a:xfrm>
            <a:off x="3886200" y="1600200"/>
            <a:ext cx="5619750" cy="4543210"/>
          </a:xfrm>
        </p:spPr>
        <p:txBody>
          <a:bodyPr>
            <a:normAutofit/>
          </a:bodyPr>
          <a:lstStyle/>
          <a:p>
            <a:pPr>
              <a:buNone/>
            </a:pPr>
            <a:endParaRPr lang="en-US" sz="2000" dirty="0" smtClean="0"/>
          </a:p>
          <a:p>
            <a:pPr algn="ctr">
              <a:buNone/>
            </a:pPr>
            <a:r>
              <a:rPr lang="en-US" sz="2800" dirty="0" smtClean="0"/>
              <a:t>Bachelor of Food Studies </a:t>
            </a:r>
          </a:p>
          <a:p>
            <a:pPr algn="ctr">
              <a:buNone/>
            </a:pPr>
            <a:r>
              <a:rPr lang="en-US" sz="2000" dirty="0" smtClean="0"/>
              <a:t>(February 2016)</a:t>
            </a:r>
          </a:p>
          <a:p>
            <a:pPr algn="ctr">
              <a:buNone/>
            </a:pPr>
            <a:endParaRPr lang="en-US" sz="2000" dirty="0" smtClean="0"/>
          </a:p>
          <a:p>
            <a:pPr algn="ctr">
              <a:buNone/>
            </a:pPr>
            <a:endParaRPr lang="en-US" sz="2000" dirty="0" smtClean="0"/>
          </a:p>
          <a:p>
            <a:pPr algn="ctr">
              <a:buNone/>
            </a:pPr>
            <a:r>
              <a:rPr lang="en-US" sz="2800" dirty="0" smtClean="0"/>
              <a:t>Master of Food Systems </a:t>
            </a:r>
          </a:p>
          <a:p>
            <a:pPr algn="ctr">
              <a:buNone/>
            </a:pPr>
            <a:r>
              <a:rPr lang="en-US" sz="2800" dirty="0" smtClean="0"/>
              <a:t>&amp; Gastronomy </a:t>
            </a:r>
          </a:p>
          <a:p>
            <a:pPr algn="ctr">
              <a:buNone/>
            </a:pPr>
            <a:r>
              <a:rPr lang="en-US" sz="2000" dirty="0" smtClean="0"/>
              <a:t>(February 2017)</a:t>
            </a:r>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4</a:t>
            </a:fld>
            <a:endParaRPr lang="en-US" dirty="0"/>
          </a:p>
        </p:txBody>
      </p:sp>
      <p:pic>
        <p:nvPicPr>
          <p:cNvPr id="6" name="Picture 5" descr="onions.jpg"/>
          <p:cNvPicPr>
            <a:picLocks noChangeAspect="1"/>
          </p:cNvPicPr>
          <p:nvPr/>
        </p:nvPicPr>
        <p:blipFill>
          <a:blip r:embed="rId2"/>
          <a:stretch>
            <a:fillRect/>
          </a:stretch>
        </p:blipFill>
        <p:spPr>
          <a:xfrm>
            <a:off x="-2974621" y="1502832"/>
            <a:ext cx="7546622" cy="56599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What is Food Studies?</a:t>
            </a:r>
            <a:endParaRPr lang="en-AU" dirty="0"/>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5</a:t>
            </a:fld>
            <a:endParaRPr lang="en-US" dirty="0"/>
          </a:p>
        </p:txBody>
      </p:sp>
      <p:sp>
        <p:nvSpPr>
          <p:cNvPr id="6" name="Content Placeholder 5"/>
          <p:cNvSpPr>
            <a:spLocks noGrp="1"/>
          </p:cNvSpPr>
          <p:nvPr>
            <p:ph sz="quarter" idx="13"/>
          </p:nvPr>
        </p:nvSpPr>
        <p:spPr/>
        <p:txBody>
          <a:bodyPr/>
          <a:lstStyle/>
          <a:p>
            <a:pPr>
              <a:buSzPts val="1700"/>
              <a:buFont typeface="Arial"/>
              <a:buChar char="•"/>
            </a:pPr>
            <a:r>
              <a:rPr lang="en-US" dirty="0" smtClean="0">
                <a:solidFill>
                  <a:srgbClr val="3F3F3F"/>
                </a:solidFill>
              </a:rPr>
              <a:t>Not just the study of food, but the study of society, culture, history, environment, politics and economy </a:t>
            </a:r>
            <a:r>
              <a:rPr lang="en-US" u="sng" dirty="0" smtClean="0">
                <a:solidFill>
                  <a:srgbClr val="3F3F3F"/>
                </a:solidFill>
              </a:rPr>
              <a:t>through the lens of food</a:t>
            </a:r>
          </a:p>
          <a:p>
            <a:endParaRPr lang="en-US" u="sng" dirty="0" smtClean="0">
              <a:solidFill>
                <a:srgbClr val="3F3F3F"/>
              </a:solidFill>
            </a:endParaRPr>
          </a:p>
          <a:p>
            <a:pPr>
              <a:buSzPts val="1700"/>
              <a:buFont typeface="Arial"/>
              <a:buChar char="•"/>
            </a:pPr>
            <a:r>
              <a:rPr lang="en-US" dirty="0" smtClean="0">
                <a:solidFill>
                  <a:srgbClr val="3F3F3F"/>
                </a:solidFill>
              </a:rPr>
              <a:t>Predominantly social science and humanities/arts focused, with links to natural sciences, agronomy and sciences</a:t>
            </a:r>
          </a:p>
          <a:p>
            <a:pPr>
              <a:buNone/>
            </a:pP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Bachelor of Food Studies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normAutofit fontScale="85000" lnSpcReduction="20000"/>
          </a:bodyPr>
          <a:lstStyle/>
          <a:p>
            <a:fld id="{50935222-B196-4F9B-9AEC-1292459A754A}" type="slidenum">
              <a:rPr lang="en-US" smtClean="0"/>
              <a:pPr/>
              <a:t>6</a:t>
            </a:fld>
            <a:endParaRPr lang="en-US" dirty="0"/>
          </a:p>
        </p:txBody>
      </p:sp>
      <p:pic>
        <p:nvPicPr>
          <p:cNvPr id="5" name="Picture 4"/>
          <p:cNvPicPr>
            <a:picLocks noChangeAspect="1"/>
          </p:cNvPicPr>
          <p:nvPr/>
        </p:nvPicPr>
        <p:blipFill>
          <a:blip r:embed="rId3"/>
          <a:srcRect l="12567" t="1370" b="6849"/>
          <a:stretch>
            <a:fillRect/>
          </a:stretch>
        </p:blipFill>
        <p:spPr>
          <a:xfrm>
            <a:off x="219896" y="1600200"/>
            <a:ext cx="8543104" cy="510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6-05-06 at 4.14.31 PM.jpg"/>
          <p:cNvPicPr>
            <a:picLocks noChangeAspect="1"/>
          </p:cNvPicPr>
          <p:nvPr/>
        </p:nvPicPr>
        <p:blipFill>
          <a:blip r:embed="rId3"/>
          <a:stretch>
            <a:fillRect/>
          </a:stretch>
        </p:blipFill>
        <p:spPr>
          <a:xfrm>
            <a:off x="-584626" y="1447800"/>
            <a:ext cx="10313251" cy="5768975"/>
          </a:xfrm>
          <a:prstGeom prst="rect">
            <a:avLst/>
          </a:prstGeom>
        </p:spPr>
      </p:pic>
      <p:sp>
        <p:nvSpPr>
          <p:cNvPr id="2" name="Title 1"/>
          <p:cNvSpPr>
            <a:spLocks noGrp="1"/>
          </p:cNvSpPr>
          <p:nvPr>
            <p:ph type="title"/>
          </p:nvPr>
        </p:nvSpPr>
        <p:spPr/>
        <p:txBody>
          <a:bodyPr>
            <a:normAutofit fontScale="90000"/>
          </a:bodyPr>
          <a:lstStyle/>
          <a:p>
            <a:r>
              <a:rPr lang="en-US" dirty="0" smtClean="0"/>
              <a:t>Master of Food Systems and Gastronomy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solidFill>
                  <a:srgbClr val="FFFFFF"/>
                </a:solidFill>
              </a:rPr>
              <a:pPr/>
              <a:t>7</a:t>
            </a:fld>
            <a:endParaRPr lang="en-US" dirty="0">
              <a:solidFill>
                <a:srgbClr val="FFFFFF"/>
              </a:solidFill>
            </a:endParaRPr>
          </a:p>
        </p:txBody>
      </p:sp>
      <p:sp>
        <p:nvSpPr>
          <p:cNvPr id="4" name="Content Placeholder 3"/>
          <p:cNvSpPr>
            <a:spLocks noGrp="1"/>
          </p:cNvSpPr>
          <p:nvPr>
            <p:ph sz="quarter" idx="13"/>
          </p:nvPr>
        </p:nvSpPr>
        <p:spPr>
          <a:xfrm>
            <a:off x="228600" y="1600200"/>
            <a:ext cx="8686800" cy="4953000"/>
          </a:xfrm>
        </p:spPr>
        <p:txBody>
          <a:bodyPr>
            <a:noAutofit/>
          </a:bodyPr>
          <a:lstStyle/>
          <a:p>
            <a:pPr>
              <a:buNone/>
            </a:pPr>
            <a:r>
              <a:rPr lang="en-US" sz="2000" dirty="0" smtClean="0">
                <a:solidFill>
                  <a:srgbClr val="FFFFFF"/>
                </a:solidFill>
              </a:rPr>
              <a:t>Food Systems Theory and Practice  </a:t>
            </a:r>
          </a:p>
          <a:p>
            <a:pPr>
              <a:buNone/>
            </a:pPr>
            <a:r>
              <a:rPr lang="en-US" sz="2000" dirty="0" smtClean="0">
                <a:solidFill>
                  <a:srgbClr val="FFFFFF"/>
                </a:solidFill>
              </a:rPr>
              <a:t>Gastronomic Discourse and Culture </a:t>
            </a:r>
          </a:p>
          <a:p>
            <a:pPr>
              <a:buNone/>
            </a:pPr>
            <a:r>
              <a:rPr lang="en-US" sz="2000" dirty="0" smtClean="0">
                <a:solidFill>
                  <a:srgbClr val="FFFFFF"/>
                </a:solidFill>
              </a:rPr>
              <a:t>Transformations in Agriculture: Theory and Practice</a:t>
            </a:r>
          </a:p>
          <a:p>
            <a:pPr>
              <a:buNone/>
            </a:pPr>
            <a:r>
              <a:rPr lang="en-US" sz="2000" dirty="0" smtClean="0">
                <a:solidFill>
                  <a:srgbClr val="FFFFFF"/>
                </a:solidFill>
              </a:rPr>
              <a:t>Food Systems </a:t>
            </a:r>
            <a:r>
              <a:rPr lang="en-US" sz="2000" dirty="0" smtClean="0">
                <a:solidFill>
                  <a:schemeClr val="bg1"/>
                </a:solidFill>
              </a:rPr>
              <a:t>Policy and Governance Frameworks </a:t>
            </a:r>
          </a:p>
          <a:p>
            <a:pPr>
              <a:buNone/>
            </a:pPr>
            <a:r>
              <a:rPr lang="en-US" sz="2000" dirty="0" smtClean="0">
                <a:solidFill>
                  <a:schemeClr val="bg1"/>
                </a:solidFill>
              </a:rPr>
              <a:t>Politics of Gastronomy </a:t>
            </a:r>
          </a:p>
          <a:p>
            <a:pPr>
              <a:buNone/>
            </a:pPr>
            <a:r>
              <a:rPr lang="en-US" sz="2000" dirty="0" smtClean="0">
                <a:solidFill>
                  <a:schemeClr val="bg1"/>
                </a:solidFill>
              </a:rPr>
              <a:t>Food and Urbanism: Past, Present and Future  </a:t>
            </a:r>
            <a:endParaRPr lang="en-US" sz="2000" dirty="0" smtClean="0"/>
          </a:p>
          <a:p>
            <a:pPr>
              <a:buNone/>
            </a:pPr>
            <a:r>
              <a:rPr lang="en-US" sz="2000" dirty="0" smtClean="0">
                <a:solidFill>
                  <a:srgbClr val="FFFFFF"/>
                </a:solidFill>
              </a:rPr>
              <a:t>Creating Food Systems Stories  </a:t>
            </a:r>
          </a:p>
          <a:p>
            <a:pPr>
              <a:buNone/>
            </a:pPr>
            <a:r>
              <a:rPr lang="en-US" sz="2000" dirty="0" smtClean="0">
                <a:solidFill>
                  <a:srgbClr val="FFFFFF"/>
                </a:solidFill>
              </a:rPr>
              <a:t>Research Methods </a:t>
            </a:r>
          </a:p>
          <a:p>
            <a:pPr algn="r">
              <a:buNone/>
            </a:pPr>
            <a:r>
              <a:rPr lang="en-US" sz="2000" dirty="0" smtClean="0">
                <a:solidFill>
                  <a:srgbClr val="FFFFFF"/>
                </a:solidFill>
              </a:rPr>
              <a:t>Taste, </a:t>
            </a:r>
            <a:r>
              <a:rPr lang="en-US" sz="2000" dirty="0" err="1" smtClean="0">
                <a:solidFill>
                  <a:srgbClr val="FFFFFF"/>
                </a:solidFill>
              </a:rPr>
              <a:t>Terroir</a:t>
            </a:r>
            <a:r>
              <a:rPr lang="en-US" sz="2000" dirty="0" smtClean="0">
                <a:solidFill>
                  <a:srgbClr val="FFFFFF"/>
                </a:solidFill>
              </a:rPr>
              <a:t> and Place </a:t>
            </a:r>
          </a:p>
          <a:p>
            <a:pPr algn="r">
              <a:buNone/>
            </a:pPr>
            <a:r>
              <a:rPr lang="en-US" sz="2000" dirty="0" smtClean="0">
                <a:solidFill>
                  <a:srgbClr val="FFFFFF"/>
                </a:solidFill>
              </a:rPr>
              <a:t>Community Food Security and Public Health </a:t>
            </a:r>
          </a:p>
          <a:p>
            <a:pPr algn="r">
              <a:buNone/>
            </a:pPr>
            <a:r>
              <a:rPr lang="en-US" sz="2000" dirty="0" smtClean="0">
                <a:solidFill>
                  <a:srgbClr val="FFFFFF"/>
                </a:solidFill>
              </a:rPr>
              <a:t>Knowledge and Knowing </a:t>
            </a:r>
          </a:p>
          <a:p>
            <a:pPr algn="r">
              <a:buNone/>
            </a:pPr>
            <a:r>
              <a:rPr lang="en-US" sz="2000" dirty="0" err="1" smtClean="0">
                <a:solidFill>
                  <a:srgbClr val="FFFFFF"/>
                </a:solidFill>
              </a:rPr>
              <a:t>Decolonising</a:t>
            </a:r>
            <a:r>
              <a:rPr lang="en-US" sz="2000" dirty="0" smtClean="0">
                <a:solidFill>
                  <a:srgbClr val="FFFFFF"/>
                </a:solidFill>
              </a:rPr>
              <a:t> Food Systems </a:t>
            </a:r>
          </a:p>
          <a:p>
            <a:pPr algn="r">
              <a:buNone/>
            </a:pPr>
            <a:r>
              <a:rPr lang="en-US" sz="2000" dirty="0" smtClean="0">
                <a:solidFill>
                  <a:srgbClr val="FFFFFF"/>
                </a:solidFill>
              </a:rPr>
              <a:t>Urban Agriculture: Practice and Policy </a:t>
            </a:r>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solidFill>
                  <a:srgbClr val="FFFFFF"/>
                </a:solidFill>
              </a:rPr>
              <a:pPr/>
              <a:t>8</a:t>
            </a:fld>
            <a:endParaRPr lang="en-US" dirty="0">
              <a:solidFill>
                <a:srgbClr val="FFFFFF"/>
              </a:solidFill>
            </a:endParaRPr>
          </a:p>
        </p:txBody>
      </p:sp>
      <p:sp>
        <p:nvSpPr>
          <p:cNvPr id="4" name="Content Placeholder 3"/>
          <p:cNvSpPr>
            <a:spLocks noGrp="1"/>
          </p:cNvSpPr>
          <p:nvPr>
            <p:ph sz="quarter" idx="13"/>
          </p:nvPr>
        </p:nvSpPr>
        <p:spPr/>
        <p:txBody>
          <a:bodyPr/>
          <a:lstStyle/>
          <a:p>
            <a:endParaRPr lang="en-US"/>
          </a:p>
        </p:txBody>
      </p:sp>
      <p:pic>
        <p:nvPicPr>
          <p:cNvPr id="15" name="Picture 14" descr="Slide0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Gastronomy &amp; food systems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3F7CB7D-F184-43C7-B6FD-03D728E1BBFF}" type="slidenum">
              <a:rPr lang="en-US" smtClean="0">
                <a:solidFill>
                  <a:srgbClr val="FFFFFF"/>
                </a:solidFill>
              </a:rPr>
              <a:pPr/>
              <a:t>9</a:t>
            </a:fld>
            <a:endParaRPr lang="en-US" dirty="0">
              <a:solidFill>
                <a:srgbClr val="FFFFFF"/>
              </a:solidFill>
            </a:endParaRPr>
          </a:p>
        </p:txBody>
      </p:sp>
      <p:pic>
        <p:nvPicPr>
          <p:cNvPr id="5" name="Content Placeholder 4" descr="Screen Shot 2016-05-09 at 9.52.01 AM.jpg"/>
          <p:cNvPicPr>
            <a:picLocks noGrp="1" noChangeAspect="1"/>
          </p:cNvPicPr>
          <p:nvPr>
            <p:ph sz="quarter" idx="13"/>
          </p:nvPr>
        </p:nvPicPr>
        <p:blipFill>
          <a:blip r:embed="rId3"/>
          <a:srcRect l="-5682" r="-5682"/>
          <a:stretch>
            <a:fillRect/>
          </a:stretch>
        </p:blipFill>
        <p:spPr>
          <a:xfrm>
            <a:off x="-610892" y="1485900"/>
            <a:ext cx="10364492" cy="5715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rketingPlan">
  <a:themeElements>
    <a:clrScheme name="Angliss 2011">
      <a:dk1>
        <a:srgbClr val="3F3F3F"/>
      </a:dk1>
      <a:lt1>
        <a:srgbClr val="FFFFFF"/>
      </a:lt1>
      <a:dk2>
        <a:srgbClr val="EB7125"/>
      </a:dk2>
      <a:lt2>
        <a:srgbClr val="DEF5FA"/>
      </a:lt2>
      <a:accent1>
        <a:srgbClr val="BED5DB"/>
      </a:accent1>
      <a:accent2>
        <a:srgbClr val="36424A"/>
      </a:accent2>
      <a:accent3>
        <a:srgbClr val="EB7125"/>
      </a:accent3>
      <a:accent4>
        <a:srgbClr val="8996A0"/>
      </a:accent4>
      <a:accent5>
        <a:srgbClr val="BED5DB"/>
      </a:accent5>
      <a:accent6>
        <a:srgbClr val="7D3C4A"/>
      </a:accent6>
      <a:hlink>
        <a:srgbClr val="FF8119"/>
      </a:hlink>
      <a:folHlink>
        <a:srgbClr val="106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0a65b012-6539-4a72-95f4-9d00bb3750b6">NYPVKTMS7FCD-230-11</_dlc_DocId>
    <_dlc_DocIdUrl xmlns="0a65b012-6539-4a72-95f4-9d00bb3750b6">
      <Url>http://portal.angliss.vic.edu.au/corporate/marketing/_layouts/15/DocIdRedir.aspx?ID=NYPVKTMS7FCD-230-11</Url>
      <Description>NYPVKTMS7FCD-230-11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12FE00CE6555459BBE56A914A744B8" ma:contentTypeVersion="0" ma:contentTypeDescription="Create a new document." ma:contentTypeScope="" ma:versionID="d6d06601f23388c334b9b2f53e135b20">
  <xsd:schema xmlns:xsd="http://www.w3.org/2001/XMLSchema" xmlns:xs="http://www.w3.org/2001/XMLSchema" xmlns:p="http://schemas.microsoft.com/office/2006/metadata/properties" xmlns:ns2="0a65b012-6539-4a72-95f4-9d00bb3750b6" targetNamespace="http://schemas.microsoft.com/office/2006/metadata/properties" ma:root="true" ma:fieldsID="6defa38edadf521a784c9ec2348090e9" ns2:_="">
    <xsd:import namespace="0a65b012-6539-4a72-95f4-9d00bb3750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5b012-6539-4a72-95f4-9d00bb3750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43474B-2054-452F-96A3-FADD4C78A0C4}">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0a65b012-6539-4a72-95f4-9d00bb3750b6"/>
    <ds:schemaRef ds:uri="http://purl.org/dc/elements/1.1/"/>
  </ds:schemaRefs>
</ds:datastoreItem>
</file>

<file path=customXml/itemProps2.xml><?xml version="1.0" encoding="utf-8"?>
<ds:datastoreItem xmlns:ds="http://schemas.openxmlformats.org/officeDocument/2006/customXml" ds:itemID="{B898C089-6A07-472F-B693-0C35B5001ED7}">
  <ds:schemaRefs>
    <ds:schemaRef ds:uri="http://schemas.microsoft.com/sharepoint/v3/contenttype/forms"/>
  </ds:schemaRefs>
</ds:datastoreItem>
</file>

<file path=customXml/itemProps3.xml><?xml version="1.0" encoding="utf-8"?>
<ds:datastoreItem xmlns:ds="http://schemas.openxmlformats.org/officeDocument/2006/customXml" ds:itemID="{9E41C26C-7637-4FA7-99F4-5FFB08129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5b012-6539-4a72-95f4-9d00bb375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BAB8C79-46EB-4D5C-8658-0F7917B8BE4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MarketingPlan</Template>
  <TotalTime>0</TotalTime>
  <Words>758</Words>
  <Application>Microsoft Macintosh PowerPoint</Application>
  <PresentationFormat>On-screen Show (4:3)</PresentationFormat>
  <Paragraphs>124</Paragraphs>
  <Slides>12</Slides>
  <Notes>8</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MarketingPlan</vt:lpstr>
      <vt:lpstr>   The role of TAFE &amp; training providers in pathways to a future career in food</vt:lpstr>
      <vt:lpstr>Contemporary understandings of vocational education</vt:lpstr>
      <vt:lpstr>Re-imagining vocational education: a old/new way of thinking about it</vt:lpstr>
      <vt:lpstr>Two new programs</vt:lpstr>
      <vt:lpstr>What is Food Studies?</vt:lpstr>
      <vt:lpstr>Bachelor of Food Studies</vt:lpstr>
      <vt:lpstr>Master of Food Systems and Gastronomy</vt:lpstr>
      <vt:lpstr>a</vt:lpstr>
      <vt:lpstr>Gastronomy &amp; food systems</vt:lpstr>
      <vt:lpstr>What is a critical food artisan?</vt:lpstr>
      <vt:lpstr>Questions?</vt:lpstr>
      <vt:lpstr>What do community food hubs need?</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2016-08-08T00:53:27Z</dcterms:created>
  <dcterms:modified xsi:type="dcterms:W3CDTF">2016-08-08T02:30:17Z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y fmtid="{D5CDD505-2E9C-101B-9397-08002B2CF9AE}" pid="3" name="ContentTypeId">
    <vt:lpwstr>0x010100E612FE00CE6555459BBE56A914A744B8</vt:lpwstr>
  </property>
  <property fmtid="{D5CDD505-2E9C-101B-9397-08002B2CF9AE}" pid="4" name="_dlc_DocIdItemGuid">
    <vt:lpwstr>76eb9adf-36c4-45b2-9cfe-c3c122e30254</vt:lpwstr>
  </property>
</Properties>
</file>