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sldIdLst>
    <p:sldId id="256" r:id="rId5"/>
    <p:sldId id="265" r:id="rId6"/>
    <p:sldId id="262" r:id="rId7"/>
    <p:sldId id="263" r:id="rId8"/>
    <p:sldId id="268" r:id="rId9"/>
    <p:sldId id="264" r:id="rId10"/>
    <p:sldId id="276" r:id="rId11"/>
    <p:sldId id="267" r:id="rId12"/>
    <p:sldId id="275" r:id="rId13"/>
    <p:sldId id="266" r:id="rId14"/>
    <p:sldId id="270" r:id="rId15"/>
    <p:sldId id="271" r:id="rId16"/>
    <p:sldId id="277" r:id="rId17"/>
    <p:sldId id="273" r:id="rId18"/>
    <p:sldId id="272"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E4F7D6-6998-42F8-AF1A-854B4031ED63}">
          <p14:sldIdLst>
            <p14:sldId id="256"/>
            <p14:sldId id="265"/>
            <p14:sldId id="262"/>
            <p14:sldId id="263"/>
            <p14:sldId id="268"/>
            <p14:sldId id="264"/>
            <p14:sldId id="276"/>
            <p14:sldId id="267"/>
            <p14:sldId id="275"/>
            <p14:sldId id="266"/>
            <p14:sldId id="270"/>
            <p14:sldId id="271"/>
            <p14:sldId id="277"/>
            <p14:sldId id="273"/>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snapToGrid="0" snapToObjects="1">
      <p:cViewPr varScale="1">
        <p:scale>
          <a:sx n="108" d="100"/>
          <a:sy n="108" d="100"/>
        </p:scale>
        <p:origin x="1698"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8F712-87A3-4FE8-B8D3-11EE206D7A4C}"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AU"/>
        </a:p>
      </dgm:t>
    </dgm:pt>
    <dgm:pt modelId="{A6B90C47-F9DF-4D05-88B2-278AED798072}">
      <dgm:prSet phldrT="[Text]"/>
      <dgm:spPr/>
      <dgm:t>
        <a:bodyPr/>
        <a:lstStyle/>
        <a:p>
          <a:r>
            <a:rPr lang="en-AU" dirty="0"/>
            <a:t>Together we are exploring innovative ways to create greater value for local producers and entrepreneurs, revitalise regional and rural communities and enhance access to healthy food for all.</a:t>
          </a:r>
        </a:p>
      </dgm:t>
    </dgm:pt>
    <dgm:pt modelId="{346BE9DD-5259-42D0-94BA-C484B26AC79E}" type="parTrans" cxnId="{1B8DDDDF-D069-4631-A667-8B85432806A8}">
      <dgm:prSet/>
      <dgm:spPr/>
      <dgm:t>
        <a:bodyPr/>
        <a:lstStyle/>
        <a:p>
          <a:endParaRPr lang="en-AU"/>
        </a:p>
      </dgm:t>
    </dgm:pt>
    <dgm:pt modelId="{112093F7-6C9E-447A-9B08-9F6492EE7F45}" type="sibTrans" cxnId="{1B8DDDDF-D069-4631-A667-8B85432806A8}">
      <dgm:prSet/>
      <dgm:spPr/>
      <dgm:t>
        <a:bodyPr/>
        <a:lstStyle/>
        <a:p>
          <a:endParaRPr lang="en-AU"/>
        </a:p>
      </dgm:t>
    </dgm:pt>
    <dgm:pt modelId="{61384843-10C7-46AE-8C7A-0AEDA91D8333}">
      <dgm:prSet phldrT="[Text]"/>
      <dgm:spPr/>
      <dgm:t>
        <a:bodyPr/>
        <a:lstStyle/>
        <a:p>
          <a:r>
            <a:rPr lang="en-AU" dirty="0"/>
            <a:t>What is  the role of TAFE in creating pathways to a future career in food and fibre ?.</a:t>
          </a:r>
        </a:p>
      </dgm:t>
    </dgm:pt>
    <dgm:pt modelId="{4C28CE19-9DFC-43A3-8349-A69A3573FD24}" type="parTrans" cxnId="{07C438AD-899B-47EE-B21D-1A2693A9B816}">
      <dgm:prSet/>
      <dgm:spPr/>
      <dgm:t>
        <a:bodyPr/>
        <a:lstStyle/>
        <a:p>
          <a:endParaRPr lang="en-AU"/>
        </a:p>
      </dgm:t>
    </dgm:pt>
    <dgm:pt modelId="{1FE1A52F-4B7E-4B55-9CF2-B8373A2D89C6}" type="sibTrans" cxnId="{07C438AD-899B-47EE-B21D-1A2693A9B816}">
      <dgm:prSet/>
      <dgm:spPr/>
      <dgm:t>
        <a:bodyPr/>
        <a:lstStyle/>
        <a:p>
          <a:endParaRPr lang="en-AU"/>
        </a:p>
      </dgm:t>
    </dgm:pt>
    <dgm:pt modelId="{992D5552-BFC7-4F26-959F-36B330B18A3E}" type="pres">
      <dgm:prSet presAssocID="{F238F712-87A3-4FE8-B8D3-11EE206D7A4C}" presName="outerComposite" presStyleCnt="0">
        <dgm:presLayoutVars>
          <dgm:chMax val="5"/>
          <dgm:dir/>
          <dgm:resizeHandles val="exact"/>
        </dgm:presLayoutVars>
      </dgm:prSet>
      <dgm:spPr/>
    </dgm:pt>
    <dgm:pt modelId="{FE49C331-041E-4ED0-BE13-805E947E5139}" type="pres">
      <dgm:prSet presAssocID="{F238F712-87A3-4FE8-B8D3-11EE206D7A4C}" presName="dummyMaxCanvas" presStyleCnt="0">
        <dgm:presLayoutVars/>
      </dgm:prSet>
      <dgm:spPr/>
    </dgm:pt>
    <dgm:pt modelId="{DE962B7C-07A5-4352-BB71-1634CB9646D3}" type="pres">
      <dgm:prSet presAssocID="{F238F712-87A3-4FE8-B8D3-11EE206D7A4C}" presName="TwoNodes_1" presStyleLbl="node1" presStyleIdx="0" presStyleCnt="2">
        <dgm:presLayoutVars>
          <dgm:bulletEnabled val="1"/>
        </dgm:presLayoutVars>
      </dgm:prSet>
      <dgm:spPr/>
    </dgm:pt>
    <dgm:pt modelId="{5B1694D2-EE24-4D16-8CF3-9642EA272B1B}" type="pres">
      <dgm:prSet presAssocID="{F238F712-87A3-4FE8-B8D3-11EE206D7A4C}" presName="TwoNodes_2" presStyleLbl="node1" presStyleIdx="1" presStyleCnt="2">
        <dgm:presLayoutVars>
          <dgm:bulletEnabled val="1"/>
        </dgm:presLayoutVars>
      </dgm:prSet>
      <dgm:spPr/>
    </dgm:pt>
    <dgm:pt modelId="{5EE1EBC5-9471-47D0-B7F5-F87519085164}" type="pres">
      <dgm:prSet presAssocID="{F238F712-87A3-4FE8-B8D3-11EE206D7A4C}" presName="TwoConn_1-2" presStyleLbl="fgAccFollowNode1" presStyleIdx="0" presStyleCnt="1">
        <dgm:presLayoutVars>
          <dgm:bulletEnabled val="1"/>
        </dgm:presLayoutVars>
      </dgm:prSet>
      <dgm:spPr/>
    </dgm:pt>
    <dgm:pt modelId="{90211490-140E-44C3-9E5D-F1BC718C2F72}" type="pres">
      <dgm:prSet presAssocID="{F238F712-87A3-4FE8-B8D3-11EE206D7A4C}" presName="TwoNodes_1_text" presStyleLbl="node1" presStyleIdx="1" presStyleCnt="2">
        <dgm:presLayoutVars>
          <dgm:bulletEnabled val="1"/>
        </dgm:presLayoutVars>
      </dgm:prSet>
      <dgm:spPr/>
    </dgm:pt>
    <dgm:pt modelId="{E6F6BCF1-B275-4ADB-927B-77B632F7C77F}" type="pres">
      <dgm:prSet presAssocID="{F238F712-87A3-4FE8-B8D3-11EE206D7A4C}" presName="TwoNodes_2_text" presStyleLbl="node1" presStyleIdx="1" presStyleCnt="2">
        <dgm:presLayoutVars>
          <dgm:bulletEnabled val="1"/>
        </dgm:presLayoutVars>
      </dgm:prSet>
      <dgm:spPr/>
    </dgm:pt>
  </dgm:ptLst>
  <dgm:cxnLst>
    <dgm:cxn modelId="{06BEBD32-794D-4A45-801F-0775659BC79D}" type="presOf" srcId="{61384843-10C7-46AE-8C7A-0AEDA91D8333}" destId="{5B1694D2-EE24-4D16-8CF3-9642EA272B1B}" srcOrd="0" destOrd="0" presId="urn:microsoft.com/office/officeart/2005/8/layout/vProcess5"/>
    <dgm:cxn modelId="{07C438AD-899B-47EE-B21D-1A2693A9B816}" srcId="{F238F712-87A3-4FE8-B8D3-11EE206D7A4C}" destId="{61384843-10C7-46AE-8C7A-0AEDA91D8333}" srcOrd="1" destOrd="0" parTransId="{4C28CE19-9DFC-43A3-8349-A69A3573FD24}" sibTransId="{1FE1A52F-4B7E-4B55-9CF2-B8373A2D89C6}"/>
    <dgm:cxn modelId="{4283A6F2-5970-4526-971C-795643869202}" type="presOf" srcId="{61384843-10C7-46AE-8C7A-0AEDA91D8333}" destId="{E6F6BCF1-B275-4ADB-927B-77B632F7C77F}" srcOrd="1" destOrd="0" presId="urn:microsoft.com/office/officeart/2005/8/layout/vProcess5"/>
    <dgm:cxn modelId="{D4D41761-2F73-48B1-BBE7-CEF29F361AEB}" type="presOf" srcId="{A6B90C47-F9DF-4D05-88B2-278AED798072}" destId="{DE962B7C-07A5-4352-BB71-1634CB9646D3}" srcOrd="0" destOrd="0" presId="urn:microsoft.com/office/officeart/2005/8/layout/vProcess5"/>
    <dgm:cxn modelId="{5415AD05-43C0-4294-9CF6-16111F8EDF2B}" type="presOf" srcId="{112093F7-6C9E-447A-9B08-9F6492EE7F45}" destId="{5EE1EBC5-9471-47D0-B7F5-F87519085164}" srcOrd="0" destOrd="0" presId="urn:microsoft.com/office/officeart/2005/8/layout/vProcess5"/>
    <dgm:cxn modelId="{8D68CABD-53FB-4E7A-8107-697859EAAB6B}" type="presOf" srcId="{A6B90C47-F9DF-4D05-88B2-278AED798072}" destId="{90211490-140E-44C3-9E5D-F1BC718C2F72}" srcOrd="1" destOrd="0" presId="urn:microsoft.com/office/officeart/2005/8/layout/vProcess5"/>
    <dgm:cxn modelId="{EE0C6119-170B-4528-B6CE-E6EEB2D99F78}" type="presOf" srcId="{F238F712-87A3-4FE8-B8D3-11EE206D7A4C}" destId="{992D5552-BFC7-4F26-959F-36B330B18A3E}" srcOrd="0" destOrd="0" presId="urn:microsoft.com/office/officeart/2005/8/layout/vProcess5"/>
    <dgm:cxn modelId="{1B8DDDDF-D069-4631-A667-8B85432806A8}" srcId="{F238F712-87A3-4FE8-B8D3-11EE206D7A4C}" destId="{A6B90C47-F9DF-4D05-88B2-278AED798072}" srcOrd="0" destOrd="0" parTransId="{346BE9DD-5259-42D0-94BA-C484B26AC79E}" sibTransId="{112093F7-6C9E-447A-9B08-9F6492EE7F45}"/>
    <dgm:cxn modelId="{DCB77587-C51D-468B-82B1-56A969167D80}" type="presParOf" srcId="{992D5552-BFC7-4F26-959F-36B330B18A3E}" destId="{FE49C331-041E-4ED0-BE13-805E947E5139}" srcOrd="0" destOrd="0" presId="urn:microsoft.com/office/officeart/2005/8/layout/vProcess5"/>
    <dgm:cxn modelId="{9B0C2A5A-5DF4-428D-AA0C-72650FACB0FC}" type="presParOf" srcId="{992D5552-BFC7-4F26-959F-36B330B18A3E}" destId="{DE962B7C-07A5-4352-BB71-1634CB9646D3}" srcOrd="1" destOrd="0" presId="urn:microsoft.com/office/officeart/2005/8/layout/vProcess5"/>
    <dgm:cxn modelId="{9A611E4C-2C9B-40E2-BE5B-E1585373B2DE}" type="presParOf" srcId="{992D5552-BFC7-4F26-959F-36B330B18A3E}" destId="{5B1694D2-EE24-4D16-8CF3-9642EA272B1B}" srcOrd="2" destOrd="0" presId="urn:microsoft.com/office/officeart/2005/8/layout/vProcess5"/>
    <dgm:cxn modelId="{CA2F66C6-62BD-4991-BAD5-04D7ED34F323}" type="presParOf" srcId="{992D5552-BFC7-4F26-959F-36B330B18A3E}" destId="{5EE1EBC5-9471-47D0-B7F5-F87519085164}" srcOrd="3" destOrd="0" presId="urn:microsoft.com/office/officeart/2005/8/layout/vProcess5"/>
    <dgm:cxn modelId="{8906D123-B69F-40F0-A911-03DAB9E97BA6}" type="presParOf" srcId="{992D5552-BFC7-4F26-959F-36B330B18A3E}" destId="{90211490-140E-44C3-9E5D-F1BC718C2F72}" srcOrd="4" destOrd="0" presId="urn:microsoft.com/office/officeart/2005/8/layout/vProcess5"/>
    <dgm:cxn modelId="{2B38BEC2-0D6D-4138-97C6-F983A91C21E7}" type="presParOf" srcId="{992D5552-BFC7-4F26-959F-36B330B18A3E}" destId="{E6F6BCF1-B275-4ADB-927B-77B632F7C77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52DED-115D-4288-BBF6-EC8AF13FF35E}" type="doc">
      <dgm:prSet loTypeId="urn:microsoft.com/office/officeart/2005/8/layout/radial6" loCatId="cycle" qsTypeId="urn:microsoft.com/office/officeart/2005/8/quickstyle/simple1" qsCatId="simple" csTypeId="urn:microsoft.com/office/officeart/2005/8/colors/accent3_2" csCatId="accent3" phldr="1"/>
      <dgm:spPr/>
      <dgm:t>
        <a:bodyPr/>
        <a:lstStyle/>
        <a:p>
          <a:endParaRPr lang="en-AU"/>
        </a:p>
      </dgm:t>
    </dgm:pt>
    <dgm:pt modelId="{D21F608A-F0AD-4861-A16B-3BA37E841D15}">
      <dgm:prSet phldrT="[Text]"/>
      <dgm:spPr/>
      <dgm:t>
        <a:bodyPr/>
        <a:lstStyle/>
        <a:p>
          <a:r>
            <a:rPr lang="en-AU" dirty="0"/>
            <a:t>Food and Fibre Centre of Excellence</a:t>
          </a:r>
        </a:p>
      </dgm:t>
    </dgm:pt>
    <dgm:pt modelId="{C732A68E-00F0-4CF9-9623-3D4F2435EA7C}" type="parTrans" cxnId="{738E7DA1-629A-4F25-AD3F-3E3DE840B61A}">
      <dgm:prSet/>
      <dgm:spPr/>
      <dgm:t>
        <a:bodyPr/>
        <a:lstStyle/>
        <a:p>
          <a:endParaRPr lang="en-AU"/>
        </a:p>
      </dgm:t>
    </dgm:pt>
    <dgm:pt modelId="{77E08494-62DF-4BBA-9A8E-4E87143EEA25}" type="sibTrans" cxnId="{738E7DA1-629A-4F25-AD3F-3E3DE840B61A}">
      <dgm:prSet/>
      <dgm:spPr/>
      <dgm:t>
        <a:bodyPr/>
        <a:lstStyle/>
        <a:p>
          <a:endParaRPr lang="en-AU"/>
        </a:p>
      </dgm:t>
    </dgm:pt>
    <dgm:pt modelId="{27E86AF0-507F-4D3B-A4AF-37D10043E3B0}">
      <dgm:prSet phldrT="[Text]"/>
      <dgm:spPr/>
      <dgm:t>
        <a:bodyPr/>
        <a:lstStyle/>
        <a:p>
          <a:r>
            <a:rPr lang="en-AU" dirty="0"/>
            <a:t>Future industries fund $200m</a:t>
          </a:r>
        </a:p>
      </dgm:t>
    </dgm:pt>
    <dgm:pt modelId="{7ED431FE-8117-4373-835D-7C26FA0AC166}" type="parTrans" cxnId="{21180963-1DFE-4615-AEBF-CD8948B46B7E}">
      <dgm:prSet/>
      <dgm:spPr/>
      <dgm:t>
        <a:bodyPr/>
        <a:lstStyle/>
        <a:p>
          <a:endParaRPr lang="en-AU"/>
        </a:p>
      </dgm:t>
    </dgm:pt>
    <dgm:pt modelId="{EEB4EA8E-BBD0-4834-9AEC-AA7A1DEEF91C}" type="sibTrans" cxnId="{21180963-1DFE-4615-AEBF-CD8948B46B7E}">
      <dgm:prSet/>
      <dgm:spPr/>
      <dgm:t>
        <a:bodyPr/>
        <a:lstStyle/>
        <a:p>
          <a:endParaRPr lang="en-AU"/>
        </a:p>
      </dgm:t>
    </dgm:pt>
    <dgm:pt modelId="{DFC79EDF-DA61-4F34-AA33-896E73F8FA3A}">
      <dgm:prSet phldrT="[Text]"/>
      <dgm:spPr/>
      <dgm:t>
        <a:bodyPr/>
        <a:lstStyle/>
        <a:p>
          <a:r>
            <a:rPr lang="en-AU" dirty="0"/>
            <a:t>Regional skills and training package $34m</a:t>
          </a:r>
        </a:p>
      </dgm:t>
    </dgm:pt>
    <dgm:pt modelId="{406944EE-B265-48CB-AE5B-343C55C79045}" type="parTrans" cxnId="{49B9593F-EBD1-4B29-9563-FE68FCA05E35}">
      <dgm:prSet/>
      <dgm:spPr/>
      <dgm:t>
        <a:bodyPr/>
        <a:lstStyle/>
        <a:p>
          <a:endParaRPr lang="en-AU"/>
        </a:p>
      </dgm:t>
    </dgm:pt>
    <dgm:pt modelId="{9A52F02A-056D-479C-B551-DB3687ECC8FC}" type="sibTrans" cxnId="{49B9593F-EBD1-4B29-9563-FE68FCA05E35}">
      <dgm:prSet/>
      <dgm:spPr/>
      <dgm:t>
        <a:bodyPr/>
        <a:lstStyle/>
        <a:p>
          <a:endParaRPr lang="en-AU"/>
        </a:p>
      </dgm:t>
    </dgm:pt>
    <dgm:pt modelId="{7E788C34-8F1F-4C77-A136-04B580E9B0B5}">
      <dgm:prSet phldrT="[Text]"/>
      <dgm:spPr/>
      <dgm:t>
        <a:bodyPr/>
        <a:lstStyle/>
        <a:p>
          <a:r>
            <a:rPr lang="en-AU" dirty="0"/>
            <a:t>Food source Victoria $20m</a:t>
          </a:r>
        </a:p>
      </dgm:t>
    </dgm:pt>
    <dgm:pt modelId="{1D7AFE4D-DC39-4F6A-B01D-B5A81A82A51B}" type="parTrans" cxnId="{CF9F53A1-5CD8-4916-A526-843CF9A0CA08}">
      <dgm:prSet/>
      <dgm:spPr/>
      <dgm:t>
        <a:bodyPr/>
        <a:lstStyle/>
        <a:p>
          <a:endParaRPr lang="en-AU"/>
        </a:p>
      </dgm:t>
    </dgm:pt>
    <dgm:pt modelId="{6D0A094E-6549-4E9C-9A91-D94A024580A5}" type="sibTrans" cxnId="{CF9F53A1-5CD8-4916-A526-843CF9A0CA08}">
      <dgm:prSet/>
      <dgm:spPr/>
      <dgm:t>
        <a:bodyPr/>
        <a:lstStyle/>
        <a:p>
          <a:endParaRPr lang="en-AU"/>
        </a:p>
      </dgm:t>
    </dgm:pt>
    <dgm:pt modelId="{ECD46B41-8578-4F66-9EDE-D6AED7F2B00E}">
      <dgm:prSet phldrT="[Text]"/>
      <dgm:spPr/>
      <dgm:t>
        <a:bodyPr/>
        <a:lstStyle/>
        <a:p>
          <a:r>
            <a:rPr lang="en-AU" dirty="0"/>
            <a:t>Food and Fibre strategy</a:t>
          </a:r>
        </a:p>
      </dgm:t>
    </dgm:pt>
    <dgm:pt modelId="{DCBD09C2-E745-4F8E-AC7D-8993F0B7A2D7}" type="parTrans" cxnId="{85CC8FDF-5C32-44D7-B37F-94074019593F}">
      <dgm:prSet/>
      <dgm:spPr/>
      <dgm:t>
        <a:bodyPr/>
        <a:lstStyle/>
        <a:p>
          <a:endParaRPr lang="en-AU"/>
        </a:p>
      </dgm:t>
    </dgm:pt>
    <dgm:pt modelId="{8D1ADCD6-7F95-447B-A6A9-C4A8C99ED04D}" type="sibTrans" cxnId="{85CC8FDF-5C32-44D7-B37F-94074019593F}">
      <dgm:prSet/>
      <dgm:spPr/>
      <dgm:t>
        <a:bodyPr/>
        <a:lstStyle/>
        <a:p>
          <a:endParaRPr lang="en-AU"/>
        </a:p>
      </dgm:t>
    </dgm:pt>
    <dgm:pt modelId="{36CC2785-CDC9-4E7B-A834-82020AB0E81E}">
      <dgm:prSet phldrT="[Text]"/>
      <dgm:spPr/>
      <dgm:t>
        <a:bodyPr/>
        <a:lstStyle/>
        <a:p>
          <a:r>
            <a:rPr lang="en-AU" dirty="0"/>
            <a:t>TAFE rescue fund $7.8m</a:t>
          </a:r>
        </a:p>
      </dgm:t>
    </dgm:pt>
    <dgm:pt modelId="{6782A743-B5DE-4556-B376-094B06185894}" type="parTrans" cxnId="{F4E58474-0B30-484E-AB3F-264F9C7F830A}">
      <dgm:prSet/>
      <dgm:spPr/>
      <dgm:t>
        <a:bodyPr/>
        <a:lstStyle/>
        <a:p>
          <a:endParaRPr lang="en-AU"/>
        </a:p>
      </dgm:t>
    </dgm:pt>
    <dgm:pt modelId="{EFC049A3-2899-46AE-884A-28F9EE82902F}" type="sibTrans" cxnId="{F4E58474-0B30-484E-AB3F-264F9C7F830A}">
      <dgm:prSet/>
      <dgm:spPr/>
      <dgm:t>
        <a:bodyPr/>
        <a:lstStyle/>
        <a:p>
          <a:endParaRPr lang="en-AU"/>
        </a:p>
      </dgm:t>
    </dgm:pt>
    <dgm:pt modelId="{51829D9E-A382-4EE3-98CB-CD5BFC334F4F}" type="pres">
      <dgm:prSet presAssocID="{8E752DED-115D-4288-BBF6-EC8AF13FF35E}" presName="Name0" presStyleCnt="0">
        <dgm:presLayoutVars>
          <dgm:chMax val="1"/>
          <dgm:dir/>
          <dgm:animLvl val="ctr"/>
          <dgm:resizeHandles val="exact"/>
        </dgm:presLayoutVars>
      </dgm:prSet>
      <dgm:spPr/>
    </dgm:pt>
    <dgm:pt modelId="{4047AB5D-5BAA-4827-8EC8-8CE8170AC1AE}" type="pres">
      <dgm:prSet presAssocID="{D21F608A-F0AD-4861-A16B-3BA37E841D15}" presName="centerShape" presStyleLbl="node0" presStyleIdx="0" presStyleCnt="1"/>
      <dgm:spPr/>
    </dgm:pt>
    <dgm:pt modelId="{01923A00-BCAC-4C23-89A4-0F6BC238CD36}" type="pres">
      <dgm:prSet presAssocID="{27E86AF0-507F-4D3B-A4AF-37D10043E3B0}" presName="node" presStyleLbl="node1" presStyleIdx="0" presStyleCnt="5">
        <dgm:presLayoutVars>
          <dgm:bulletEnabled val="1"/>
        </dgm:presLayoutVars>
      </dgm:prSet>
      <dgm:spPr/>
    </dgm:pt>
    <dgm:pt modelId="{69325C15-908F-44E2-A350-CF062C5E511A}" type="pres">
      <dgm:prSet presAssocID="{27E86AF0-507F-4D3B-A4AF-37D10043E3B0}" presName="dummy" presStyleCnt="0"/>
      <dgm:spPr/>
    </dgm:pt>
    <dgm:pt modelId="{3A6B46DC-1C4C-49CC-90CF-4609A9FBADF8}" type="pres">
      <dgm:prSet presAssocID="{EEB4EA8E-BBD0-4834-9AEC-AA7A1DEEF91C}" presName="sibTrans" presStyleLbl="sibTrans2D1" presStyleIdx="0" presStyleCnt="5"/>
      <dgm:spPr/>
    </dgm:pt>
    <dgm:pt modelId="{1AC9CA05-BC2E-404A-9640-EDF25B5A9B56}" type="pres">
      <dgm:prSet presAssocID="{DFC79EDF-DA61-4F34-AA33-896E73F8FA3A}" presName="node" presStyleLbl="node1" presStyleIdx="1" presStyleCnt="5">
        <dgm:presLayoutVars>
          <dgm:bulletEnabled val="1"/>
        </dgm:presLayoutVars>
      </dgm:prSet>
      <dgm:spPr/>
    </dgm:pt>
    <dgm:pt modelId="{9A4A237A-D696-483F-965C-A134A6C66DC3}" type="pres">
      <dgm:prSet presAssocID="{DFC79EDF-DA61-4F34-AA33-896E73F8FA3A}" presName="dummy" presStyleCnt="0"/>
      <dgm:spPr/>
    </dgm:pt>
    <dgm:pt modelId="{8CC6595A-C5F3-43E3-B556-1E19140751AB}" type="pres">
      <dgm:prSet presAssocID="{9A52F02A-056D-479C-B551-DB3687ECC8FC}" presName="sibTrans" presStyleLbl="sibTrans2D1" presStyleIdx="1" presStyleCnt="5"/>
      <dgm:spPr/>
    </dgm:pt>
    <dgm:pt modelId="{205C7E97-3AD3-4C7A-8289-E21FBFE512AD}" type="pres">
      <dgm:prSet presAssocID="{7E788C34-8F1F-4C77-A136-04B580E9B0B5}" presName="node" presStyleLbl="node1" presStyleIdx="2" presStyleCnt="5">
        <dgm:presLayoutVars>
          <dgm:bulletEnabled val="1"/>
        </dgm:presLayoutVars>
      </dgm:prSet>
      <dgm:spPr/>
    </dgm:pt>
    <dgm:pt modelId="{A8A1DC34-63EB-473A-ABC6-215E2E11F487}" type="pres">
      <dgm:prSet presAssocID="{7E788C34-8F1F-4C77-A136-04B580E9B0B5}" presName="dummy" presStyleCnt="0"/>
      <dgm:spPr/>
    </dgm:pt>
    <dgm:pt modelId="{C52CA17A-0FD0-4915-8FA4-D3FBFE4E47B2}" type="pres">
      <dgm:prSet presAssocID="{6D0A094E-6549-4E9C-9A91-D94A024580A5}" presName="sibTrans" presStyleLbl="sibTrans2D1" presStyleIdx="2" presStyleCnt="5"/>
      <dgm:spPr/>
    </dgm:pt>
    <dgm:pt modelId="{1E58FEE5-D519-4026-B4FC-C027C0C21131}" type="pres">
      <dgm:prSet presAssocID="{ECD46B41-8578-4F66-9EDE-D6AED7F2B00E}" presName="node" presStyleLbl="node1" presStyleIdx="3" presStyleCnt="5">
        <dgm:presLayoutVars>
          <dgm:bulletEnabled val="1"/>
        </dgm:presLayoutVars>
      </dgm:prSet>
      <dgm:spPr/>
    </dgm:pt>
    <dgm:pt modelId="{7BFD019B-E122-4DE9-9118-883D2BB920F7}" type="pres">
      <dgm:prSet presAssocID="{ECD46B41-8578-4F66-9EDE-D6AED7F2B00E}" presName="dummy" presStyleCnt="0"/>
      <dgm:spPr/>
    </dgm:pt>
    <dgm:pt modelId="{04792C1A-FCE6-45AE-BC9B-F8208EE78512}" type="pres">
      <dgm:prSet presAssocID="{8D1ADCD6-7F95-447B-A6A9-C4A8C99ED04D}" presName="sibTrans" presStyleLbl="sibTrans2D1" presStyleIdx="3" presStyleCnt="5"/>
      <dgm:spPr/>
    </dgm:pt>
    <dgm:pt modelId="{304ECC6A-A311-413F-8927-8F07AC4E277B}" type="pres">
      <dgm:prSet presAssocID="{36CC2785-CDC9-4E7B-A834-82020AB0E81E}" presName="node" presStyleLbl="node1" presStyleIdx="4" presStyleCnt="5">
        <dgm:presLayoutVars>
          <dgm:bulletEnabled val="1"/>
        </dgm:presLayoutVars>
      </dgm:prSet>
      <dgm:spPr/>
    </dgm:pt>
    <dgm:pt modelId="{BD0D56B6-1209-40D8-A35F-B227B38EF793}" type="pres">
      <dgm:prSet presAssocID="{36CC2785-CDC9-4E7B-A834-82020AB0E81E}" presName="dummy" presStyleCnt="0"/>
      <dgm:spPr/>
    </dgm:pt>
    <dgm:pt modelId="{53E2231C-5AEC-4986-B4DC-D14DB77D16E3}" type="pres">
      <dgm:prSet presAssocID="{EFC049A3-2899-46AE-884A-28F9EE82902F}" presName="sibTrans" presStyleLbl="sibTrans2D1" presStyleIdx="4" presStyleCnt="5"/>
      <dgm:spPr/>
    </dgm:pt>
  </dgm:ptLst>
  <dgm:cxnLst>
    <dgm:cxn modelId="{D5A408D1-669F-433F-93F9-A1D8E3157C76}" type="presOf" srcId="{9A52F02A-056D-479C-B551-DB3687ECC8FC}" destId="{8CC6595A-C5F3-43E3-B556-1E19140751AB}" srcOrd="0" destOrd="0" presId="urn:microsoft.com/office/officeart/2005/8/layout/radial6"/>
    <dgm:cxn modelId="{D81613B2-7C62-4645-A808-1835F7D41181}" type="presOf" srcId="{DFC79EDF-DA61-4F34-AA33-896E73F8FA3A}" destId="{1AC9CA05-BC2E-404A-9640-EDF25B5A9B56}" srcOrd="0" destOrd="0" presId="urn:microsoft.com/office/officeart/2005/8/layout/radial6"/>
    <dgm:cxn modelId="{C92612D0-EA1E-4DD9-890D-C61255BA81A9}" type="presOf" srcId="{EEB4EA8E-BBD0-4834-9AEC-AA7A1DEEF91C}" destId="{3A6B46DC-1C4C-49CC-90CF-4609A9FBADF8}" srcOrd="0" destOrd="0" presId="urn:microsoft.com/office/officeart/2005/8/layout/radial6"/>
    <dgm:cxn modelId="{CF9F53A1-5CD8-4916-A526-843CF9A0CA08}" srcId="{D21F608A-F0AD-4861-A16B-3BA37E841D15}" destId="{7E788C34-8F1F-4C77-A136-04B580E9B0B5}" srcOrd="2" destOrd="0" parTransId="{1D7AFE4D-DC39-4F6A-B01D-B5A81A82A51B}" sibTransId="{6D0A094E-6549-4E9C-9A91-D94A024580A5}"/>
    <dgm:cxn modelId="{EA22D1B9-67AA-4DE2-A528-5E4EE81820AB}" type="presOf" srcId="{7E788C34-8F1F-4C77-A136-04B580E9B0B5}" destId="{205C7E97-3AD3-4C7A-8289-E21FBFE512AD}" srcOrd="0" destOrd="0" presId="urn:microsoft.com/office/officeart/2005/8/layout/radial6"/>
    <dgm:cxn modelId="{68C3DEFA-AF40-4E67-A33B-74E672D38B18}" type="presOf" srcId="{8E752DED-115D-4288-BBF6-EC8AF13FF35E}" destId="{51829D9E-A382-4EE3-98CB-CD5BFC334F4F}" srcOrd="0" destOrd="0" presId="urn:microsoft.com/office/officeart/2005/8/layout/radial6"/>
    <dgm:cxn modelId="{40086737-320C-408B-A986-75395FD80D3C}" type="presOf" srcId="{27E86AF0-507F-4D3B-A4AF-37D10043E3B0}" destId="{01923A00-BCAC-4C23-89A4-0F6BC238CD36}" srcOrd="0" destOrd="0" presId="urn:microsoft.com/office/officeart/2005/8/layout/radial6"/>
    <dgm:cxn modelId="{045D5B9E-9656-4B34-A4D5-B78947A96D4A}" type="presOf" srcId="{36CC2785-CDC9-4E7B-A834-82020AB0E81E}" destId="{304ECC6A-A311-413F-8927-8F07AC4E277B}" srcOrd="0" destOrd="0" presId="urn:microsoft.com/office/officeart/2005/8/layout/radial6"/>
    <dgm:cxn modelId="{F4E58474-0B30-484E-AB3F-264F9C7F830A}" srcId="{D21F608A-F0AD-4861-A16B-3BA37E841D15}" destId="{36CC2785-CDC9-4E7B-A834-82020AB0E81E}" srcOrd="4" destOrd="0" parTransId="{6782A743-B5DE-4556-B376-094B06185894}" sibTransId="{EFC049A3-2899-46AE-884A-28F9EE82902F}"/>
    <dgm:cxn modelId="{A313A34F-FCA0-4C58-8B88-4BC9AAFA54C5}" type="presOf" srcId="{D21F608A-F0AD-4861-A16B-3BA37E841D15}" destId="{4047AB5D-5BAA-4827-8EC8-8CE8170AC1AE}" srcOrd="0" destOrd="0" presId="urn:microsoft.com/office/officeart/2005/8/layout/radial6"/>
    <dgm:cxn modelId="{613379F3-DFBF-49C9-84CE-F813C20A9898}" type="presOf" srcId="{EFC049A3-2899-46AE-884A-28F9EE82902F}" destId="{53E2231C-5AEC-4986-B4DC-D14DB77D16E3}" srcOrd="0" destOrd="0" presId="urn:microsoft.com/office/officeart/2005/8/layout/radial6"/>
    <dgm:cxn modelId="{738E7DA1-629A-4F25-AD3F-3E3DE840B61A}" srcId="{8E752DED-115D-4288-BBF6-EC8AF13FF35E}" destId="{D21F608A-F0AD-4861-A16B-3BA37E841D15}" srcOrd="0" destOrd="0" parTransId="{C732A68E-00F0-4CF9-9623-3D4F2435EA7C}" sibTransId="{77E08494-62DF-4BBA-9A8E-4E87143EEA25}"/>
    <dgm:cxn modelId="{DDC5BA09-F099-4F13-939E-DE28DA59FA9A}" type="presOf" srcId="{8D1ADCD6-7F95-447B-A6A9-C4A8C99ED04D}" destId="{04792C1A-FCE6-45AE-BC9B-F8208EE78512}" srcOrd="0" destOrd="0" presId="urn:microsoft.com/office/officeart/2005/8/layout/radial6"/>
    <dgm:cxn modelId="{04B5C29F-FB47-44CB-9B7D-6B7D8FB6B75F}" type="presOf" srcId="{6D0A094E-6549-4E9C-9A91-D94A024580A5}" destId="{C52CA17A-0FD0-4915-8FA4-D3FBFE4E47B2}" srcOrd="0" destOrd="0" presId="urn:microsoft.com/office/officeart/2005/8/layout/radial6"/>
    <dgm:cxn modelId="{85CC8FDF-5C32-44D7-B37F-94074019593F}" srcId="{D21F608A-F0AD-4861-A16B-3BA37E841D15}" destId="{ECD46B41-8578-4F66-9EDE-D6AED7F2B00E}" srcOrd="3" destOrd="0" parTransId="{DCBD09C2-E745-4F8E-AC7D-8993F0B7A2D7}" sibTransId="{8D1ADCD6-7F95-447B-A6A9-C4A8C99ED04D}"/>
    <dgm:cxn modelId="{49B9593F-EBD1-4B29-9563-FE68FCA05E35}" srcId="{D21F608A-F0AD-4861-A16B-3BA37E841D15}" destId="{DFC79EDF-DA61-4F34-AA33-896E73F8FA3A}" srcOrd="1" destOrd="0" parTransId="{406944EE-B265-48CB-AE5B-343C55C79045}" sibTransId="{9A52F02A-056D-479C-B551-DB3687ECC8FC}"/>
    <dgm:cxn modelId="{21180963-1DFE-4615-AEBF-CD8948B46B7E}" srcId="{D21F608A-F0AD-4861-A16B-3BA37E841D15}" destId="{27E86AF0-507F-4D3B-A4AF-37D10043E3B0}" srcOrd="0" destOrd="0" parTransId="{7ED431FE-8117-4373-835D-7C26FA0AC166}" sibTransId="{EEB4EA8E-BBD0-4834-9AEC-AA7A1DEEF91C}"/>
    <dgm:cxn modelId="{EF23B36C-EB43-4863-9E2D-5B09E2E563D7}" type="presOf" srcId="{ECD46B41-8578-4F66-9EDE-D6AED7F2B00E}" destId="{1E58FEE5-D519-4026-B4FC-C027C0C21131}" srcOrd="0" destOrd="0" presId="urn:microsoft.com/office/officeart/2005/8/layout/radial6"/>
    <dgm:cxn modelId="{2C6EC894-B0A9-4EE2-ADD6-F4767CD0043A}" type="presParOf" srcId="{51829D9E-A382-4EE3-98CB-CD5BFC334F4F}" destId="{4047AB5D-5BAA-4827-8EC8-8CE8170AC1AE}" srcOrd="0" destOrd="0" presId="urn:microsoft.com/office/officeart/2005/8/layout/radial6"/>
    <dgm:cxn modelId="{36051AD5-74E0-4B3B-ACFD-2C3CFCC124B3}" type="presParOf" srcId="{51829D9E-A382-4EE3-98CB-CD5BFC334F4F}" destId="{01923A00-BCAC-4C23-89A4-0F6BC238CD36}" srcOrd="1" destOrd="0" presId="urn:microsoft.com/office/officeart/2005/8/layout/radial6"/>
    <dgm:cxn modelId="{EEABA47A-0AFE-45DD-9AB3-B8916BB6F63C}" type="presParOf" srcId="{51829D9E-A382-4EE3-98CB-CD5BFC334F4F}" destId="{69325C15-908F-44E2-A350-CF062C5E511A}" srcOrd="2" destOrd="0" presId="urn:microsoft.com/office/officeart/2005/8/layout/radial6"/>
    <dgm:cxn modelId="{5CD8EB7D-A025-4218-8ABE-4FA97D6AD860}" type="presParOf" srcId="{51829D9E-A382-4EE3-98CB-CD5BFC334F4F}" destId="{3A6B46DC-1C4C-49CC-90CF-4609A9FBADF8}" srcOrd="3" destOrd="0" presId="urn:microsoft.com/office/officeart/2005/8/layout/radial6"/>
    <dgm:cxn modelId="{1747EE51-3583-437E-8082-0E0657F605FC}" type="presParOf" srcId="{51829D9E-A382-4EE3-98CB-CD5BFC334F4F}" destId="{1AC9CA05-BC2E-404A-9640-EDF25B5A9B56}" srcOrd="4" destOrd="0" presId="urn:microsoft.com/office/officeart/2005/8/layout/radial6"/>
    <dgm:cxn modelId="{6726B336-4AC3-4B6E-B248-EC6731E8C344}" type="presParOf" srcId="{51829D9E-A382-4EE3-98CB-CD5BFC334F4F}" destId="{9A4A237A-D696-483F-965C-A134A6C66DC3}" srcOrd="5" destOrd="0" presId="urn:microsoft.com/office/officeart/2005/8/layout/radial6"/>
    <dgm:cxn modelId="{DC5108DF-4FE0-4BBB-AB98-DFA5C21BF9AF}" type="presParOf" srcId="{51829D9E-A382-4EE3-98CB-CD5BFC334F4F}" destId="{8CC6595A-C5F3-43E3-B556-1E19140751AB}" srcOrd="6" destOrd="0" presId="urn:microsoft.com/office/officeart/2005/8/layout/radial6"/>
    <dgm:cxn modelId="{6BA0412A-66D5-485D-9E3A-B1A6A70723D8}" type="presParOf" srcId="{51829D9E-A382-4EE3-98CB-CD5BFC334F4F}" destId="{205C7E97-3AD3-4C7A-8289-E21FBFE512AD}" srcOrd="7" destOrd="0" presId="urn:microsoft.com/office/officeart/2005/8/layout/radial6"/>
    <dgm:cxn modelId="{43FFB03B-51C3-4A31-8B1B-1BDED1DFEEB2}" type="presParOf" srcId="{51829D9E-A382-4EE3-98CB-CD5BFC334F4F}" destId="{A8A1DC34-63EB-473A-ABC6-215E2E11F487}" srcOrd="8" destOrd="0" presId="urn:microsoft.com/office/officeart/2005/8/layout/radial6"/>
    <dgm:cxn modelId="{27338850-C579-40B5-9F74-869FA3586628}" type="presParOf" srcId="{51829D9E-A382-4EE3-98CB-CD5BFC334F4F}" destId="{C52CA17A-0FD0-4915-8FA4-D3FBFE4E47B2}" srcOrd="9" destOrd="0" presId="urn:microsoft.com/office/officeart/2005/8/layout/radial6"/>
    <dgm:cxn modelId="{DE71280C-1708-4AEA-8E58-BD296F46280C}" type="presParOf" srcId="{51829D9E-A382-4EE3-98CB-CD5BFC334F4F}" destId="{1E58FEE5-D519-4026-B4FC-C027C0C21131}" srcOrd="10" destOrd="0" presId="urn:microsoft.com/office/officeart/2005/8/layout/radial6"/>
    <dgm:cxn modelId="{AECAA8BD-97E7-4E0C-8E20-57CDD14420C1}" type="presParOf" srcId="{51829D9E-A382-4EE3-98CB-CD5BFC334F4F}" destId="{7BFD019B-E122-4DE9-9118-883D2BB920F7}" srcOrd="11" destOrd="0" presId="urn:microsoft.com/office/officeart/2005/8/layout/radial6"/>
    <dgm:cxn modelId="{DE8BC927-FE5F-4D83-9F8B-37C89CCF43A5}" type="presParOf" srcId="{51829D9E-A382-4EE3-98CB-CD5BFC334F4F}" destId="{04792C1A-FCE6-45AE-BC9B-F8208EE78512}" srcOrd="12" destOrd="0" presId="urn:microsoft.com/office/officeart/2005/8/layout/radial6"/>
    <dgm:cxn modelId="{855AA753-8D1D-4F2E-B9B3-B3414F641BAE}" type="presParOf" srcId="{51829D9E-A382-4EE3-98CB-CD5BFC334F4F}" destId="{304ECC6A-A311-413F-8927-8F07AC4E277B}" srcOrd="13" destOrd="0" presId="urn:microsoft.com/office/officeart/2005/8/layout/radial6"/>
    <dgm:cxn modelId="{8EE3A779-7B7B-4298-B667-3A013C95005D}" type="presParOf" srcId="{51829D9E-A382-4EE3-98CB-CD5BFC334F4F}" destId="{BD0D56B6-1209-40D8-A35F-B227B38EF793}" srcOrd="14" destOrd="0" presId="urn:microsoft.com/office/officeart/2005/8/layout/radial6"/>
    <dgm:cxn modelId="{1D4392BC-936D-41F6-B192-A8A8E0D70EF2}" type="presParOf" srcId="{51829D9E-A382-4EE3-98CB-CD5BFC334F4F}" destId="{53E2231C-5AEC-4986-B4DC-D14DB77D16E3}"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221F3-9F29-47E0-91B3-568BE3AFA191}"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AU"/>
        </a:p>
      </dgm:t>
    </dgm:pt>
    <dgm:pt modelId="{62692206-76CE-4D23-AAE4-6F6AFA39A889}">
      <dgm:prSet/>
      <dgm:spPr/>
      <dgm:t>
        <a:bodyPr/>
        <a:lstStyle/>
        <a:p>
          <a:pPr algn="ctr"/>
          <a:r>
            <a:rPr lang="en-AU" b="0" dirty="0"/>
            <a:t>Fibre production</a:t>
          </a:r>
        </a:p>
      </dgm:t>
    </dgm:pt>
    <dgm:pt modelId="{A6542469-ADCC-47F9-BAAA-3E9C3D854A9B}" type="parTrans" cxnId="{E8EE7BDA-1834-4437-A8F7-6777B1DDD874}">
      <dgm:prSet/>
      <dgm:spPr/>
      <dgm:t>
        <a:bodyPr/>
        <a:lstStyle/>
        <a:p>
          <a:pPr algn="ctr"/>
          <a:endParaRPr lang="en-AU" b="0"/>
        </a:p>
      </dgm:t>
    </dgm:pt>
    <dgm:pt modelId="{6A9DD2E4-2C53-49B8-975D-BF9164E49199}" type="sibTrans" cxnId="{E8EE7BDA-1834-4437-A8F7-6777B1DDD874}">
      <dgm:prSet/>
      <dgm:spPr/>
      <dgm:t>
        <a:bodyPr/>
        <a:lstStyle/>
        <a:p>
          <a:pPr algn="ctr"/>
          <a:endParaRPr lang="en-AU" b="0"/>
        </a:p>
      </dgm:t>
    </dgm:pt>
    <dgm:pt modelId="{F7B4DE21-56FD-40D7-A19F-62A91589BF82}">
      <dgm:prSet/>
      <dgm:spPr/>
      <dgm:t>
        <a:bodyPr/>
        <a:lstStyle/>
        <a:p>
          <a:pPr algn="ctr"/>
          <a:r>
            <a:rPr lang="en-AU" b="0" dirty="0"/>
            <a:t>Animals</a:t>
          </a:r>
        </a:p>
      </dgm:t>
    </dgm:pt>
    <dgm:pt modelId="{3017BEB2-E2CE-477D-A9DD-3475F75C420B}" type="parTrans" cxnId="{1347FA3A-4A75-4611-B55A-2F382EBB8872}">
      <dgm:prSet/>
      <dgm:spPr/>
      <dgm:t>
        <a:bodyPr/>
        <a:lstStyle/>
        <a:p>
          <a:pPr algn="ctr"/>
          <a:endParaRPr lang="en-AU" b="0"/>
        </a:p>
      </dgm:t>
    </dgm:pt>
    <dgm:pt modelId="{D9E34100-3122-4693-A342-612279F46534}" type="sibTrans" cxnId="{1347FA3A-4A75-4611-B55A-2F382EBB8872}">
      <dgm:prSet/>
      <dgm:spPr/>
      <dgm:t>
        <a:bodyPr/>
        <a:lstStyle/>
        <a:p>
          <a:pPr algn="ctr"/>
          <a:endParaRPr lang="en-AU" b="0"/>
        </a:p>
      </dgm:t>
    </dgm:pt>
    <dgm:pt modelId="{0A761F2C-7AD6-4F72-A1BF-5D83E9EDB453}">
      <dgm:prSet/>
      <dgm:spPr/>
      <dgm:t>
        <a:bodyPr/>
        <a:lstStyle/>
        <a:p>
          <a:pPr algn="ctr"/>
          <a:r>
            <a:rPr lang="en-AU" b="0" dirty="0"/>
            <a:t>Plants &amp; landscapes</a:t>
          </a:r>
        </a:p>
      </dgm:t>
    </dgm:pt>
    <dgm:pt modelId="{0EF8E028-2E64-4101-88D1-1CEFF2D71F36}" type="parTrans" cxnId="{26F24053-8714-455E-BB3F-B3B05EF55CA0}">
      <dgm:prSet/>
      <dgm:spPr/>
      <dgm:t>
        <a:bodyPr/>
        <a:lstStyle/>
        <a:p>
          <a:pPr algn="ctr"/>
          <a:endParaRPr lang="en-AU" b="0"/>
        </a:p>
      </dgm:t>
    </dgm:pt>
    <dgm:pt modelId="{E8838FFF-4E04-49B9-A10A-9AD7A17A759B}" type="sibTrans" cxnId="{26F24053-8714-455E-BB3F-B3B05EF55CA0}">
      <dgm:prSet/>
      <dgm:spPr/>
      <dgm:t>
        <a:bodyPr/>
        <a:lstStyle/>
        <a:p>
          <a:pPr algn="ctr"/>
          <a:endParaRPr lang="en-AU" b="0"/>
        </a:p>
      </dgm:t>
    </dgm:pt>
    <dgm:pt modelId="{883CA15F-010A-49FA-9836-6835662F4349}">
      <dgm:prSet/>
      <dgm:spPr/>
      <dgm:t>
        <a:bodyPr/>
        <a:lstStyle/>
        <a:p>
          <a:pPr algn="ctr"/>
          <a:r>
            <a:rPr lang="en-AU" b="0" dirty="0"/>
            <a:t>Environment &amp; natural resources management</a:t>
          </a:r>
        </a:p>
      </dgm:t>
    </dgm:pt>
    <dgm:pt modelId="{1FA77480-5B21-48B8-A9FE-1A1B66006C2E}" type="parTrans" cxnId="{B36A5C98-A6DA-44D4-AB5B-2E250F6C1466}">
      <dgm:prSet/>
      <dgm:spPr/>
      <dgm:t>
        <a:bodyPr/>
        <a:lstStyle/>
        <a:p>
          <a:pPr algn="ctr"/>
          <a:endParaRPr lang="en-AU" b="0"/>
        </a:p>
      </dgm:t>
    </dgm:pt>
    <dgm:pt modelId="{7A1EF264-E5CA-4495-BB82-27FCD8D38987}" type="sibTrans" cxnId="{B36A5C98-A6DA-44D4-AB5B-2E250F6C1466}">
      <dgm:prSet/>
      <dgm:spPr/>
      <dgm:t>
        <a:bodyPr/>
        <a:lstStyle/>
        <a:p>
          <a:pPr algn="ctr"/>
          <a:endParaRPr lang="en-AU" b="0"/>
        </a:p>
      </dgm:t>
    </dgm:pt>
    <dgm:pt modelId="{51F5E4FC-B103-4AC9-90EE-608EAC21AB3F}">
      <dgm:prSet/>
      <dgm:spPr/>
      <dgm:t>
        <a:bodyPr/>
        <a:lstStyle/>
        <a:p>
          <a:pPr algn="ctr"/>
          <a:r>
            <a:rPr lang="en-AU" b="0" dirty="0"/>
            <a:t>Related applied sciences</a:t>
          </a:r>
        </a:p>
      </dgm:t>
    </dgm:pt>
    <dgm:pt modelId="{C28C9A29-DCF1-4F7A-A410-02367A288322}" type="parTrans" cxnId="{5D7B5E38-8E97-473A-9668-865D1DB6F1EF}">
      <dgm:prSet/>
      <dgm:spPr/>
      <dgm:t>
        <a:bodyPr/>
        <a:lstStyle/>
        <a:p>
          <a:pPr algn="ctr"/>
          <a:endParaRPr lang="en-AU" b="0"/>
        </a:p>
      </dgm:t>
    </dgm:pt>
    <dgm:pt modelId="{99FADE89-C872-4284-9503-109B1C5CFC12}" type="sibTrans" cxnId="{5D7B5E38-8E97-473A-9668-865D1DB6F1EF}">
      <dgm:prSet/>
      <dgm:spPr/>
      <dgm:t>
        <a:bodyPr/>
        <a:lstStyle/>
        <a:p>
          <a:pPr algn="ctr"/>
          <a:endParaRPr lang="en-AU" b="0"/>
        </a:p>
      </dgm:t>
    </dgm:pt>
    <dgm:pt modelId="{43AF19FE-264F-4A1B-B7C7-363B5A3CFFC0}">
      <dgm:prSet phldrT="[Text]" custT="1"/>
      <dgm:spPr>
        <a:solidFill>
          <a:schemeClr val="accent6"/>
        </a:solidFill>
        <a:ln>
          <a:noFill/>
        </a:ln>
      </dgm:spPr>
      <dgm:t>
        <a:bodyPr/>
        <a:lstStyle/>
        <a:p>
          <a:pPr algn="ctr"/>
          <a:r>
            <a:rPr lang="en-AU" sz="3600" b="1" dirty="0"/>
            <a:t>Six key areas</a:t>
          </a:r>
        </a:p>
      </dgm:t>
    </dgm:pt>
    <dgm:pt modelId="{1E03B9EC-1BEF-45CB-BD35-581B69FFFF62}" type="parTrans" cxnId="{C688FF90-2137-49C6-84E4-F05AF98450E5}">
      <dgm:prSet/>
      <dgm:spPr/>
      <dgm:t>
        <a:bodyPr/>
        <a:lstStyle/>
        <a:p>
          <a:endParaRPr lang="en-AU"/>
        </a:p>
      </dgm:t>
    </dgm:pt>
    <dgm:pt modelId="{3138EBF3-A411-42B5-94F2-53FFB9F5CECF}" type="sibTrans" cxnId="{C688FF90-2137-49C6-84E4-F05AF98450E5}">
      <dgm:prSet/>
      <dgm:spPr/>
      <dgm:t>
        <a:bodyPr/>
        <a:lstStyle/>
        <a:p>
          <a:endParaRPr lang="en-AU"/>
        </a:p>
      </dgm:t>
    </dgm:pt>
    <dgm:pt modelId="{83D11DD9-F8F3-4432-9BA2-2ABE8E185F2B}">
      <dgm:prSet phldrT="[Text]"/>
      <dgm:spPr/>
      <dgm:t>
        <a:bodyPr/>
        <a:lstStyle/>
        <a:p>
          <a:pPr algn="ctr"/>
          <a:r>
            <a:rPr lang="en-AU" b="0"/>
            <a:t>Food </a:t>
          </a:r>
          <a:r>
            <a:rPr lang="en-AU" b="0" dirty="0"/>
            <a:t>production</a:t>
          </a:r>
        </a:p>
      </dgm:t>
    </dgm:pt>
    <dgm:pt modelId="{0008B01F-847E-4F87-ABFD-350692CE4534}" type="parTrans" cxnId="{5259B181-D6FA-497C-A2C8-DF1E91AED95A}">
      <dgm:prSet/>
      <dgm:spPr/>
      <dgm:t>
        <a:bodyPr/>
        <a:lstStyle/>
        <a:p>
          <a:endParaRPr lang="en-AU"/>
        </a:p>
      </dgm:t>
    </dgm:pt>
    <dgm:pt modelId="{21F9CF3A-5B82-4020-8277-F40814F7654B}" type="sibTrans" cxnId="{5259B181-D6FA-497C-A2C8-DF1E91AED95A}">
      <dgm:prSet/>
      <dgm:spPr/>
      <dgm:t>
        <a:bodyPr/>
        <a:lstStyle/>
        <a:p>
          <a:endParaRPr lang="en-AU"/>
        </a:p>
      </dgm:t>
    </dgm:pt>
    <dgm:pt modelId="{B5DACD75-161D-4A07-A382-7A72FCA21DC4}" type="pres">
      <dgm:prSet presAssocID="{B12221F3-9F29-47E0-91B3-568BE3AFA191}" presName="Name0" presStyleCnt="0">
        <dgm:presLayoutVars>
          <dgm:chMax val="1"/>
          <dgm:chPref val="1"/>
          <dgm:dir/>
          <dgm:animOne val="branch"/>
          <dgm:animLvl val="lvl"/>
        </dgm:presLayoutVars>
      </dgm:prSet>
      <dgm:spPr/>
    </dgm:pt>
    <dgm:pt modelId="{C471D1E2-1EC3-4855-8FA3-40206E4B5C7D}" type="pres">
      <dgm:prSet presAssocID="{43AF19FE-264F-4A1B-B7C7-363B5A3CFFC0}" presName="Parent" presStyleLbl="node0" presStyleIdx="0" presStyleCnt="1">
        <dgm:presLayoutVars>
          <dgm:chMax val="6"/>
          <dgm:chPref val="6"/>
        </dgm:presLayoutVars>
      </dgm:prSet>
      <dgm:spPr/>
    </dgm:pt>
    <dgm:pt modelId="{231391CF-491E-414B-8677-F08646EE974A}" type="pres">
      <dgm:prSet presAssocID="{83D11DD9-F8F3-4432-9BA2-2ABE8E185F2B}" presName="Accent1" presStyleCnt="0"/>
      <dgm:spPr/>
    </dgm:pt>
    <dgm:pt modelId="{0ACA6CD8-CD07-49E9-85FF-84ADDB3EF6D8}" type="pres">
      <dgm:prSet presAssocID="{83D11DD9-F8F3-4432-9BA2-2ABE8E185F2B}" presName="Accent" presStyleLbl="bgShp" presStyleIdx="0" presStyleCnt="6"/>
      <dgm:spPr/>
    </dgm:pt>
    <dgm:pt modelId="{302EE158-BBF3-4D80-9C2C-5999FBE7D457}" type="pres">
      <dgm:prSet presAssocID="{83D11DD9-F8F3-4432-9BA2-2ABE8E185F2B}" presName="Child1" presStyleLbl="node1" presStyleIdx="0" presStyleCnt="6">
        <dgm:presLayoutVars>
          <dgm:chMax val="0"/>
          <dgm:chPref val="0"/>
          <dgm:bulletEnabled val="1"/>
        </dgm:presLayoutVars>
      </dgm:prSet>
      <dgm:spPr/>
    </dgm:pt>
    <dgm:pt modelId="{F16DE528-FAE8-4A3E-8BEE-CD586406782C}" type="pres">
      <dgm:prSet presAssocID="{62692206-76CE-4D23-AAE4-6F6AFA39A889}" presName="Accent2" presStyleCnt="0"/>
      <dgm:spPr/>
    </dgm:pt>
    <dgm:pt modelId="{5E3C6624-746E-48DC-9511-A5C7F0432753}" type="pres">
      <dgm:prSet presAssocID="{62692206-76CE-4D23-AAE4-6F6AFA39A889}" presName="Accent" presStyleLbl="bgShp" presStyleIdx="1" presStyleCnt="6"/>
      <dgm:spPr>
        <a:blipFill rotWithShape="0">
          <a:blip xmlns:r="http://schemas.openxmlformats.org/officeDocument/2006/relationships" r:embed="rId1"/>
          <a:stretch>
            <a:fillRect/>
          </a:stretch>
        </a:blipFill>
      </dgm:spPr>
    </dgm:pt>
    <dgm:pt modelId="{CAC14121-FC49-44A3-9E54-A8E77532B495}" type="pres">
      <dgm:prSet presAssocID="{62692206-76CE-4D23-AAE4-6F6AFA39A889}" presName="Child2" presStyleLbl="node1" presStyleIdx="1" presStyleCnt="6">
        <dgm:presLayoutVars>
          <dgm:chMax val="0"/>
          <dgm:chPref val="0"/>
          <dgm:bulletEnabled val="1"/>
        </dgm:presLayoutVars>
      </dgm:prSet>
      <dgm:spPr/>
    </dgm:pt>
    <dgm:pt modelId="{2E46DC3E-427C-48C3-BD90-EFB94D91D3B9}" type="pres">
      <dgm:prSet presAssocID="{F7B4DE21-56FD-40D7-A19F-62A91589BF82}" presName="Accent3" presStyleCnt="0"/>
      <dgm:spPr/>
    </dgm:pt>
    <dgm:pt modelId="{34CA4E38-EB5C-4E58-91F9-C1FBD80FC9EF}" type="pres">
      <dgm:prSet presAssocID="{F7B4DE21-56FD-40D7-A19F-62A91589BF82}" presName="Accent" presStyleLbl="bgShp" presStyleIdx="2" presStyleCnt="6"/>
      <dgm:spPr/>
    </dgm:pt>
    <dgm:pt modelId="{BB73903D-E29A-4B0F-9B03-089D6BDBCD1B}" type="pres">
      <dgm:prSet presAssocID="{F7B4DE21-56FD-40D7-A19F-62A91589BF82}" presName="Child3" presStyleLbl="node1" presStyleIdx="2" presStyleCnt="6">
        <dgm:presLayoutVars>
          <dgm:chMax val="0"/>
          <dgm:chPref val="0"/>
          <dgm:bulletEnabled val="1"/>
        </dgm:presLayoutVars>
      </dgm:prSet>
      <dgm:spPr/>
    </dgm:pt>
    <dgm:pt modelId="{A4EAFA06-8DEA-484E-9D68-563A8391CE06}" type="pres">
      <dgm:prSet presAssocID="{0A761F2C-7AD6-4F72-A1BF-5D83E9EDB453}" presName="Accent4" presStyleCnt="0"/>
      <dgm:spPr/>
    </dgm:pt>
    <dgm:pt modelId="{8E8CE238-65C3-4002-B551-9A8D0694A00C}" type="pres">
      <dgm:prSet presAssocID="{0A761F2C-7AD6-4F72-A1BF-5D83E9EDB453}" presName="Accent" presStyleLbl="bgShp" presStyleIdx="3" presStyleCnt="6"/>
      <dgm:spPr/>
    </dgm:pt>
    <dgm:pt modelId="{5D8364AE-2174-435E-A7A1-8211A9157233}" type="pres">
      <dgm:prSet presAssocID="{0A761F2C-7AD6-4F72-A1BF-5D83E9EDB453}" presName="Child4" presStyleLbl="node1" presStyleIdx="3" presStyleCnt="6">
        <dgm:presLayoutVars>
          <dgm:chMax val="0"/>
          <dgm:chPref val="0"/>
          <dgm:bulletEnabled val="1"/>
        </dgm:presLayoutVars>
      </dgm:prSet>
      <dgm:spPr/>
    </dgm:pt>
    <dgm:pt modelId="{DF63871D-8BD5-472F-AD76-E5525F18DE4A}" type="pres">
      <dgm:prSet presAssocID="{883CA15F-010A-49FA-9836-6835662F4349}" presName="Accent5" presStyleCnt="0"/>
      <dgm:spPr/>
    </dgm:pt>
    <dgm:pt modelId="{842DC8D9-8B43-4B4F-9290-797B9A80A47B}" type="pres">
      <dgm:prSet presAssocID="{883CA15F-010A-49FA-9836-6835662F4349}" presName="Accent" presStyleLbl="bgShp" presStyleIdx="4" presStyleCnt="6"/>
      <dgm:spPr/>
    </dgm:pt>
    <dgm:pt modelId="{CF761AF0-264E-46E9-AD41-3AE09648FAF3}" type="pres">
      <dgm:prSet presAssocID="{883CA15F-010A-49FA-9836-6835662F4349}" presName="Child5" presStyleLbl="node1" presStyleIdx="4" presStyleCnt="6">
        <dgm:presLayoutVars>
          <dgm:chMax val="0"/>
          <dgm:chPref val="0"/>
          <dgm:bulletEnabled val="1"/>
        </dgm:presLayoutVars>
      </dgm:prSet>
      <dgm:spPr/>
    </dgm:pt>
    <dgm:pt modelId="{479F6867-EFB4-4374-B276-7DBE14A48F29}" type="pres">
      <dgm:prSet presAssocID="{51F5E4FC-B103-4AC9-90EE-608EAC21AB3F}" presName="Accent6" presStyleCnt="0"/>
      <dgm:spPr/>
    </dgm:pt>
    <dgm:pt modelId="{F7329C64-D561-4757-9A48-F2C0F231510A}" type="pres">
      <dgm:prSet presAssocID="{51F5E4FC-B103-4AC9-90EE-608EAC21AB3F}" presName="Accent" presStyleLbl="bgShp" presStyleIdx="5" presStyleCnt="6"/>
      <dgm:spPr/>
    </dgm:pt>
    <dgm:pt modelId="{C0855BEC-44FB-4031-A6B9-C9710D3101BA}" type="pres">
      <dgm:prSet presAssocID="{51F5E4FC-B103-4AC9-90EE-608EAC21AB3F}" presName="Child6" presStyleLbl="node1" presStyleIdx="5" presStyleCnt="6">
        <dgm:presLayoutVars>
          <dgm:chMax val="0"/>
          <dgm:chPref val="0"/>
          <dgm:bulletEnabled val="1"/>
        </dgm:presLayoutVars>
      </dgm:prSet>
      <dgm:spPr/>
    </dgm:pt>
  </dgm:ptLst>
  <dgm:cxnLst>
    <dgm:cxn modelId="{AB932595-6D14-4ACD-A363-84CCD65C37E2}" type="presOf" srcId="{883CA15F-010A-49FA-9836-6835662F4349}" destId="{CF761AF0-264E-46E9-AD41-3AE09648FAF3}" srcOrd="0" destOrd="0" presId="urn:microsoft.com/office/officeart/2011/layout/HexagonRadial"/>
    <dgm:cxn modelId="{B36A5C98-A6DA-44D4-AB5B-2E250F6C1466}" srcId="{43AF19FE-264F-4A1B-B7C7-363B5A3CFFC0}" destId="{883CA15F-010A-49FA-9836-6835662F4349}" srcOrd="4" destOrd="0" parTransId="{1FA77480-5B21-48B8-A9FE-1A1B66006C2E}" sibTransId="{7A1EF264-E5CA-4495-BB82-27FCD8D38987}"/>
    <dgm:cxn modelId="{970A2CAF-38FA-498B-B04E-1D757BD4C64A}" type="presOf" srcId="{62692206-76CE-4D23-AAE4-6F6AFA39A889}" destId="{CAC14121-FC49-44A3-9E54-A8E77532B495}" srcOrd="0" destOrd="0" presId="urn:microsoft.com/office/officeart/2011/layout/HexagonRadial"/>
    <dgm:cxn modelId="{52881982-FC8B-4631-B2A7-68C8555B822E}" type="presOf" srcId="{43AF19FE-264F-4A1B-B7C7-363B5A3CFFC0}" destId="{C471D1E2-1EC3-4855-8FA3-40206E4B5C7D}" srcOrd="0" destOrd="0" presId="urn:microsoft.com/office/officeart/2011/layout/HexagonRadial"/>
    <dgm:cxn modelId="{EA96D3F2-DCBB-40E5-91FD-4C7ADE225113}" type="presOf" srcId="{83D11DD9-F8F3-4432-9BA2-2ABE8E185F2B}" destId="{302EE158-BBF3-4D80-9C2C-5999FBE7D457}" srcOrd="0" destOrd="0" presId="urn:microsoft.com/office/officeart/2011/layout/HexagonRadial"/>
    <dgm:cxn modelId="{5259B181-D6FA-497C-A2C8-DF1E91AED95A}" srcId="{43AF19FE-264F-4A1B-B7C7-363B5A3CFFC0}" destId="{83D11DD9-F8F3-4432-9BA2-2ABE8E185F2B}" srcOrd="0" destOrd="0" parTransId="{0008B01F-847E-4F87-ABFD-350692CE4534}" sibTransId="{21F9CF3A-5B82-4020-8277-F40814F7654B}"/>
    <dgm:cxn modelId="{98CD1F13-868A-45DA-A490-7BFF64CD402A}" type="presOf" srcId="{0A761F2C-7AD6-4F72-A1BF-5D83E9EDB453}" destId="{5D8364AE-2174-435E-A7A1-8211A9157233}" srcOrd="0" destOrd="0" presId="urn:microsoft.com/office/officeart/2011/layout/HexagonRadial"/>
    <dgm:cxn modelId="{17749CB2-E3B9-4651-ABA8-56BC92429B95}" type="presOf" srcId="{F7B4DE21-56FD-40D7-A19F-62A91589BF82}" destId="{BB73903D-E29A-4B0F-9B03-089D6BDBCD1B}" srcOrd="0" destOrd="0" presId="urn:microsoft.com/office/officeart/2011/layout/HexagonRadial"/>
    <dgm:cxn modelId="{1347FA3A-4A75-4611-B55A-2F382EBB8872}" srcId="{43AF19FE-264F-4A1B-B7C7-363B5A3CFFC0}" destId="{F7B4DE21-56FD-40D7-A19F-62A91589BF82}" srcOrd="2" destOrd="0" parTransId="{3017BEB2-E2CE-477D-A9DD-3475F75C420B}" sibTransId="{D9E34100-3122-4693-A342-612279F46534}"/>
    <dgm:cxn modelId="{066EA967-8828-42BD-B1A0-112ADA1F8FD2}" type="presOf" srcId="{51F5E4FC-B103-4AC9-90EE-608EAC21AB3F}" destId="{C0855BEC-44FB-4031-A6B9-C9710D3101BA}" srcOrd="0" destOrd="0" presId="urn:microsoft.com/office/officeart/2011/layout/HexagonRadial"/>
    <dgm:cxn modelId="{C688FF90-2137-49C6-84E4-F05AF98450E5}" srcId="{B12221F3-9F29-47E0-91B3-568BE3AFA191}" destId="{43AF19FE-264F-4A1B-B7C7-363B5A3CFFC0}" srcOrd="0" destOrd="0" parTransId="{1E03B9EC-1BEF-45CB-BD35-581B69FFFF62}" sibTransId="{3138EBF3-A411-42B5-94F2-53FFB9F5CECF}"/>
    <dgm:cxn modelId="{E8EE7BDA-1834-4437-A8F7-6777B1DDD874}" srcId="{43AF19FE-264F-4A1B-B7C7-363B5A3CFFC0}" destId="{62692206-76CE-4D23-AAE4-6F6AFA39A889}" srcOrd="1" destOrd="0" parTransId="{A6542469-ADCC-47F9-BAAA-3E9C3D854A9B}" sibTransId="{6A9DD2E4-2C53-49B8-975D-BF9164E49199}"/>
    <dgm:cxn modelId="{26F24053-8714-455E-BB3F-B3B05EF55CA0}" srcId="{43AF19FE-264F-4A1B-B7C7-363B5A3CFFC0}" destId="{0A761F2C-7AD6-4F72-A1BF-5D83E9EDB453}" srcOrd="3" destOrd="0" parTransId="{0EF8E028-2E64-4101-88D1-1CEFF2D71F36}" sibTransId="{E8838FFF-4E04-49B9-A10A-9AD7A17A759B}"/>
    <dgm:cxn modelId="{5D7B5E38-8E97-473A-9668-865D1DB6F1EF}" srcId="{43AF19FE-264F-4A1B-B7C7-363B5A3CFFC0}" destId="{51F5E4FC-B103-4AC9-90EE-608EAC21AB3F}" srcOrd="5" destOrd="0" parTransId="{C28C9A29-DCF1-4F7A-A410-02367A288322}" sibTransId="{99FADE89-C872-4284-9503-109B1C5CFC12}"/>
    <dgm:cxn modelId="{FEF5A4D5-836E-4EAE-AFC9-804F849E9D9F}" type="presOf" srcId="{B12221F3-9F29-47E0-91B3-568BE3AFA191}" destId="{B5DACD75-161D-4A07-A382-7A72FCA21DC4}" srcOrd="0" destOrd="0" presId="urn:microsoft.com/office/officeart/2011/layout/HexagonRadial"/>
    <dgm:cxn modelId="{E8EE6ACF-628F-401C-952F-BECDE2DE3F4E}" type="presParOf" srcId="{B5DACD75-161D-4A07-A382-7A72FCA21DC4}" destId="{C471D1E2-1EC3-4855-8FA3-40206E4B5C7D}" srcOrd="0" destOrd="0" presId="urn:microsoft.com/office/officeart/2011/layout/HexagonRadial"/>
    <dgm:cxn modelId="{B8B3222D-4112-4CB1-A015-CA78692904D7}" type="presParOf" srcId="{B5DACD75-161D-4A07-A382-7A72FCA21DC4}" destId="{231391CF-491E-414B-8677-F08646EE974A}" srcOrd="1" destOrd="0" presId="urn:microsoft.com/office/officeart/2011/layout/HexagonRadial"/>
    <dgm:cxn modelId="{D0443804-C86C-44AD-A8DB-22AFC80C44E2}" type="presParOf" srcId="{231391CF-491E-414B-8677-F08646EE974A}" destId="{0ACA6CD8-CD07-49E9-85FF-84ADDB3EF6D8}" srcOrd="0" destOrd="0" presId="urn:microsoft.com/office/officeart/2011/layout/HexagonRadial"/>
    <dgm:cxn modelId="{3A674AC8-9135-4CA1-8F7D-86FD565FD104}" type="presParOf" srcId="{B5DACD75-161D-4A07-A382-7A72FCA21DC4}" destId="{302EE158-BBF3-4D80-9C2C-5999FBE7D457}" srcOrd="2" destOrd="0" presId="urn:microsoft.com/office/officeart/2011/layout/HexagonRadial"/>
    <dgm:cxn modelId="{81712AF1-9651-41C2-A549-E372ECACA12C}" type="presParOf" srcId="{B5DACD75-161D-4A07-A382-7A72FCA21DC4}" destId="{F16DE528-FAE8-4A3E-8BEE-CD586406782C}" srcOrd="3" destOrd="0" presId="urn:microsoft.com/office/officeart/2011/layout/HexagonRadial"/>
    <dgm:cxn modelId="{A083E398-B4AC-4E58-A408-F4F9B0F6109C}" type="presParOf" srcId="{F16DE528-FAE8-4A3E-8BEE-CD586406782C}" destId="{5E3C6624-746E-48DC-9511-A5C7F0432753}" srcOrd="0" destOrd="0" presId="urn:microsoft.com/office/officeart/2011/layout/HexagonRadial"/>
    <dgm:cxn modelId="{E9F37E3E-7C84-418D-999B-212E863DBCBE}" type="presParOf" srcId="{B5DACD75-161D-4A07-A382-7A72FCA21DC4}" destId="{CAC14121-FC49-44A3-9E54-A8E77532B495}" srcOrd="4" destOrd="0" presId="urn:microsoft.com/office/officeart/2011/layout/HexagonRadial"/>
    <dgm:cxn modelId="{55ECF9A9-1D42-41D2-8EA2-650ED1A35690}" type="presParOf" srcId="{B5DACD75-161D-4A07-A382-7A72FCA21DC4}" destId="{2E46DC3E-427C-48C3-BD90-EFB94D91D3B9}" srcOrd="5" destOrd="0" presId="urn:microsoft.com/office/officeart/2011/layout/HexagonRadial"/>
    <dgm:cxn modelId="{92125278-7F9C-44D5-9523-E10F1260B0FF}" type="presParOf" srcId="{2E46DC3E-427C-48C3-BD90-EFB94D91D3B9}" destId="{34CA4E38-EB5C-4E58-91F9-C1FBD80FC9EF}" srcOrd="0" destOrd="0" presId="urn:microsoft.com/office/officeart/2011/layout/HexagonRadial"/>
    <dgm:cxn modelId="{C514307C-D5B1-4656-AD9B-B1E4E70B42AC}" type="presParOf" srcId="{B5DACD75-161D-4A07-A382-7A72FCA21DC4}" destId="{BB73903D-E29A-4B0F-9B03-089D6BDBCD1B}" srcOrd="6" destOrd="0" presId="urn:microsoft.com/office/officeart/2011/layout/HexagonRadial"/>
    <dgm:cxn modelId="{CB0ABB78-BF66-4DAF-80F3-E39328833695}" type="presParOf" srcId="{B5DACD75-161D-4A07-A382-7A72FCA21DC4}" destId="{A4EAFA06-8DEA-484E-9D68-563A8391CE06}" srcOrd="7" destOrd="0" presId="urn:microsoft.com/office/officeart/2011/layout/HexagonRadial"/>
    <dgm:cxn modelId="{B0D47274-FCE2-4CAD-B523-FEC2A42BC5D3}" type="presParOf" srcId="{A4EAFA06-8DEA-484E-9D68-563A8391CE06}" destId="{8E8CE238-65C3-4002-B551-9A8D0694A00C}" srcOrd="0" destOrd="0" presId="urn:microsoft.com/office/officeart/2011/layout/HexagonRadial"/>
    <dgm:cxn modelId="{D69E6F5E-9CA9-4731-A71D-4EE90101801A}" type="presParOf" srcId="{B5DACD75-161D-4A07-A382-7A72FCA21DC4}" destId="{5D8364AE-2174-435E-A7A1-8211A9157233}" srcOrd="8" destOrd="0" presId="urn:microsoft.com/office/officeart/2011/layout/HexagonRadial"/>
    <dgm:cxn modelId="{AE7888E9-D9B5-4D42-9853-B7DA5FE70596}" type="presParOf" srcId="{B5DACD75-161D-4A07-A382-7A72FCA21DC4}" destId="{DF63871D-8BD5-472F-AD76-E5525F18DE4A}" srcOrd="9" destOrd="0" presId="urn:microsoft.com/office/officeart/2011/layout/HexagonRadial"/>
    <dgm:cxn modelId="{2080E1BE-4C7F-4B45-80D5-8CA57253AE0A}" type="presParOf" srcId="{DF63871D-8BD5-472F-AD76-E5525F18DE4A}" destId="{842DC8D9-8B43-4B4F-9290-797B9A80A47B}" srcOrd="0" destOrd="0" presId="urn:microsoft.com/office/officeart/2011/layout/HexagonRadial"/>
    <dgm:cxn modelId="{A8BBC322-DBF8-4067-9269-919C85B28525}" type="presParOf" srcId="{B5DACD75-161D-4A07-A382-7A72FCA21DC4}" destId="{CF761AF0-264E-46E9-AD41-3AE09648FAF3}" srcOrd="10" destOrd="0" presId="urn:microsoft.com/office/officeart/2011/layout/HexagonRadial"/>
    <dgm:cxn modelId="{7047BC2D-3F0E-4AAC-83F1-6A880BE83D0A}" type="presParOf" srcId="{B5DACD75-161D-4A07-A382-7A72FCA21DC4}" destId="{479F6867-EFB4-4374-B276-7DBE14A48F29}" srcOrd="11" destOrd="0" presId="urn:microsoft.com/office/officeart/2011/layout/HexagonRadial"/>
    <dgm:cxn modelId="{A5EDE1B6-0A6C-456C-8D33-B724103BEE57}" type="presParOf" srcId="{479F6867-EFB4-4374-B276-7DBE14A48F29}" destId="{F7329C64-D561-4757-9A48-F2C0F231510A}" srcOrd="0" destOrd="0" presId="urn:microsoft.com/office/officeart/2011/layout/HexagonRadial"/>
    <dgm:cxn modelId="{36A1A0DB-4775-4163-8978-0CE2D96E795D}" type="presParOf" srcId="{B5DACD75-161D-4A07-A382-7A72FCA21DC4}" destId="{C0855BEC-44FB-4031-A6B9-C9710D3101BA}"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9436AE-F874-43BC-A41D-A0ADA2D741E0}" type="doc">
      <dgm:prSet loTypeId="urn:microsoft.com/office/officeart/2005/8/layout/radial5" loCatId="cycle" qsTypeId="urn:microsoft.com/office/officeart/2005/8/quickstyle/simple1" qsCatId="simple" csTypeId="urn:microsoft.com/office/officeart/2005/8/colors/colorful2" csCatId="colorful" phldr="1"/>
      <dgm:spPr/>
    </dgm:pt>
    <dgm:pt modelId="{AC3E03BD-E979-464A-ADB0-650A2AFC8EDB}">
      <dgm:prSet phldrT="[Text]"/>
      <dgm:spPr>
        <a:solidFill>
          <a:schemeClr val="accent6"/>
        </a:solidFill>
      </dgm:spPr>
      <dgm:t>
        <a:bodyPr/>
        <a:lstStyle/>
        <a:p>
          <a:r>
            <a:rPr lang="en-US" dirty="0"/>
            <a:t>New and emerging areas for program and course delivery</a:t>
          </a:r>
          <a:endParaRPr lang="en-AU" dirty="0"/>
        </a:p>
      </dgm:t>
    </dgm:pt>
    <dgm:pt modelId="{168F26DB-7E57-4984-B369-4D7572A6974D}" type="parTrans" cxnId="{1C444768-A6E7-493C-8EAE-BB699026C719}">
      <dgm:prSet/>
      <dgm:spPr/>
      <dgm:t>
        <a:bodyPr/>
        <a:lstStyle/>
        <a:p>
          <a:endParaRPr lang="en-AU"/>
        </a:p>
      </dgm:t>
    </dgm:pt>
    <dgm:pt modelId="{03390DAE-E2E0-425B-827B-3543B1FC38DC}" type="sibTrans" cxnId="{1C444768-A6E7-493C-8EAE-BB699026C719}">
      <dgm:prSet/>
      <dgm:spPr/>
      <dgm:t>
        <a:bodyPr/>
        <a:lstStyle/>
        <a:p>
          <a:endParaRPr lang="en-AU"/>
        </a:p>
      </dgm:t>
    </dgm:pt>
    <dgm:pt modelId="{222B9B92-69ED-4441-BF16-C8FB7295A8CC}">
      <dgm:prSet/>
      <dgm:spPr/>
      <dgm:t>
        <a:bodyPr/>
        <a:lstStyle/>
        <a:p>
          <a:r>
            <a:rPr lang="en-US" b="0" dirty="0"/>
            <a:t>Sustainable food production and supply systems</a:t>
          </a:r>
          <a:endParaRPr lang="en-AU" b="0" dirty="0"/>
        </a:p>
      </dgm:t>
    </dgm:pt>
    <dgm:pt modelId="{A49AA041-951E-4AD1-ABA6-C9DD19B745CF}" type="parTrans" cxnId="{89A24245-7A79-476A-BB1A-E429652915F2}">
      <dgm:prSet/>
      <dgm:spPr/>
      <dgm:t>
        <a:bodyPr/>
        <a:lstStyle/>
        <a:p>
          <a:endParaRPr lang="en-AU"/>
        </a:p>
      </dgm:t>
    </dgm:pt>
    <dgm:pt modelId="{344DF608-46E0-4683-B258-8FB2A4B0D6B9}" type="sibTrans" cxnId="{89A24245-7A79-476A-BB1A-E429652915F2}">
      <dgm:prSet/>
      <dgm:spPr/>
      <dgm:t>
        <a:bodyPr/>
        <a:lstStyle/>
        <a:p>
          <a:endParaRPr lang="en-AU"/>
        </a:p>
      </dgm:t>
    </dgm:pt>
    <dgm:pt modelId="{BFE221BE-E565-4A56-B2B7-864DC8A2242A}">
      <dgm:prSet/>
      <dgm:spPr/>
      <dgm:t>
        <a:bodyPr/>
        <a:lstStyle/>
        <a:p>
          <a:r>
            <a:rPr lang="en-AU" b="0" dirty="0"/>
            <a:t>Animal welfare</a:t>
          </a:r>
        </a:p>
      </dgm:t>
    </dgm:pt>
    <dgm:pt modelId="{D1C505C4-B1E7-48CB-B611-83E13F24C81E}" type="parTrans" cxnId="{B1EF2696-F820-40E9-9CC0-D2F53F4C03DE}">
      <dgm:prSet/>
      <dgm:spPr/>
      <dgm:t>
        <a:bodyPr/>
        <a:lstStyle/>
        <a:p>
          <a:endParaRPr lang="en-AU"/>
        </a:p>
      </dgm:t>
    </dgm:pt>
    <dgm:pt modelId="{34E347A9-BB10-41D5-8A27-C1E9ED948309}" type="sibTrans" cxnId="{B1EF2696-F820-40E9-9CC0-D2F53F4C03DE}">
      <dgm:prSet/>
      <dgm:spPr/>
      <dgm:t>
        <a:bodyPr/>
        <a:lstStyle/>
        <a:p>
          <a:endParaRPr lang="en-AU"/>
        </a:p>
      </dgm:t>
    </dgm:pt>
    <dgm:pt modelId="{35DB4DD6-768F-4CBD-AE32-4A62EA08E08D}">
      <dgm:prSet/>
      <dgm:spPr/>
      <dgm:t>
        <a:bodyPr/>
        <a:lstStyle/>
        <a:p>
          <a:r>
            <a:rPr lang="en-AU" b="0" dirty="0"/>
            <a:t>Biosecurity</a:t>
          </a:r>
        </a:p>
      </dgm:t>
    </dgm:pt>
    <dgm:pt modelId="{BF3E4EA9-3FB4-4D7E-80B5-AA0482A56BCB}" type="parTrans" cxnId="{39369A70-BDCC-4B40-B969-6BBF674642B9}">
      <dgm:prSet/>
      <dgm:spPr/>
      <dgm:t>
        <a:bodyPr/>
        <a:lstStyle/>
        <a:p>
          <a:endParaRPr lang="en-AU"/>
        </a:p>
      </dgm:t>
    </dgm:pt>
    <dgm:pt modelId="{DA3BCCE5-6367-4B41-A334-1423C88EDE73}" type="sibTrans" cxnId="{39369A70-BDCC-4B40-B969-6BBF674642B9}">
      <dgm:prSet/>
      <dgm:spPr/>
      <dgm:t>
        <a:bodyPr/>
        <a:lstStyle/>
        <a:p>
          <a:endParaRPr lang="en-AU"/>
        </a:p>
      </dgm:t>
    </dgm:pt>
    <dgm:pt modelId="{0AE44954-BE76-404B-9E2C-BEE64E94EA11}">
      <dgm:prSet/>
      <dgm:spPr/>
      <dgm:t>
        <a:bodyPr/>
        <a:lstStyle/>
        <a:p>
          <a:r>
            <a:rPr lang="en-US" b="0" dirty="0"/>
            <a:t>Organic production (plants and animal systems)</a:t>
          </a:r>
          <a:endParaRPr lang="en-AU" b="0" dirty="0"/>
        </a:p>
      </dgm:t>
    </dgm:pt>
    <dgm:pt modelId="{D6B8DFCC-D1B3-4EE0-B53D-CAEB81D41931}" type="parTrans" cxnId="{573B2944-F9FC-453E-8DBF-E40260E6107F}">
      <dgm:prSet/>
      <dgm:spPr/>
      <dgm:t>
        <a:bodyPr/>
        <a:lstStyle/>
        <a:p>
          <a:endParaRPr lang="en-AU"/>
        </a:p>
      </dgm:t>
    </dgm:pt>
    <dgm:pt modelId="{10752229-3415-4A30-9BBC-7FAD87A39BFF}" type="sibTrans" cxnId="{573B2944-F9FC-453E-8DBF-E40260E6107F}">
      <dgm:prSet/>
      <dgm:spPr/>
      <dgm:t>
        <a:bodyPr/>
        <a:lstStyle/>
        <a:p>
          <a:endParaRPr lang="en-AU"/>
        </a:p>
      </dgm:t>
    </dgm:pt>
    <dgm:pt modelId="{53BE0ED4-54AD-410D-A2F9-8648C1CCE7FE}">
      <dgm:prSet/>
      <dgm:spPr/>
      <dgm:t>
        <a:bodyPr/>
        <a:lstStyle/>
        <a:p>
          <a:r>
            <a:rPr lang="en-AU" b="0" dirty="0"/>
            <a:t>Sustainable resource management</a:t>
          </a:r>
        </a:p>
      </dgm:t>
    </dgm:pt>
    <dgm:pt modelId="{4D306E17-FB7F-4CF6-8788-1BF01EAFC4F9}" type="parTrans" cxnId="{ACADE154-BC4E-4A47-9C9D-83D5E7AA0215}">
      <dgm:prSet/>
      <dgm:spPr/>
      <dgm:t>
        <a:bodyPr/>
        <a:lstStyle/>
        <a:p>
          <a:endParaRPr lang="en-AU"/>
        </a:p>
      </dgm:t>
    </dgm:pt>
    <dgm:pt modelId="{250C1C3D-047F-4944-8C54-7A426D6B541F}" type="sibTrans" cxnId="{ACADE154-BC4E-4A47-9C9D-83D5E7AA0215}">
      <dgm:prSet/>
      <dgm:spPr/>
      <dgm:t>
        <a:bodyPr/>
        <a:lstStyle/>
        <a:p>
          <a:endParaRPr lang="en-AU"/>
        </a:p>
      </dgm:t>
    </dgm:pt>
    <dgm:pt modelId="{24335D73-2C04-42A8-B516-16CE9C2FFC96}">
      <dgm:prSet/>
      <dgm:spPr/>
      <dgm:t>
        <a:bodyPr/>
        <a:lstStyle/>
        <a:p>
          <a:r>
            <a:rPr lang="en-AU" b="0" dirty="0"/>
            <a:t>Public amenity</a:t>
          </a:r>
        </a:p>
      </dgm:t>
    </dgm:pt>
    <dgm:pt modelId="{01D98571-B65C-450F-BCCA-7D5F739B9C30}" type="parTrans" cxnId="{A6AC97D8-568F-4173-841A-ED79CC5EAB70}">
      <dgm:prSet/>
      <dgm:spPr/>
      <dgm:t>
        <a:bodyPr/>
        <a:lstStyle/>
        <a:p>
          <a:endParaRPr lang="en-AU"/>
        </a:p>
      </dgm:t>
    </dgm:pt>
    <dgm:pt modelId="{563D5183-0864-40B3-A4E5-F52C36FEC7E3}" type="sibTrans" cxnId="{A6AC97D8-568F-4173-841A-ED79CC5EAB70}">
      <dgm:prSet/>
      <dgm:spPr/>
      <dgm:t>
        <a:bodyPr/>
        <a:lstStyle/>
        <a:p>
          <a:endParaRPr lang="en-AU"/>
        </a:p>
      </dgm:t>
    </dgm:pt>
    <dgm:pt modelId="{24C7D623-7878-4A73-BA4B-E5361F32075D}">
      <dgm:prSet phldrT="[Text]"/>
      <dgm:spPr/>
      <dgm:t>
        <a:bodyPr/>
        <a:lstStyle/>
        <a:p>
          <a:r>
            <a:rPr lang="en-US" b="0" dirty="0"/>
            <a:t>Agribusiness, business and workforce management</a:t>
          </a:r>
          <a:endParaRPr lang="en-AU" dirty="0"/>
        </a:p>
      </dgm:t>
    </dgm:pt>
    <dgm:pt modelId="{9382FA1B-59B0-4FB7-8C34-59F0E72AA721}" type="parTrans" cxnId="{A46C9607-98A5-40D3-B990-A51EA5F3DC2B}">
      <dgm:prSet/>
      <dgm:spPr/>
      <dgm:t>
        <a:bodyPr/>
        <a:lstStyle/>
        <a:p>
          <a:endParaRPr lang="en-AU"/>
        </a:p>
      </dgm:t>
    </dgm:pt>
    <dgm:pt modelId="{4BF865E4-9565-4022-81B8-EDDC99376494}" type="sibTrans" cxnId="{A46C9607-98A5-40D3-B990-A51EA5F3DC2B}">
      <dgm:prSet/>
      <dgm:spPr/>
      <dgm:t>
        <a:bodyPr/>
        <a:lstStyle/>
        <a:p>
          <a:endParaRPr lang="en-AU"/>
        </a:p>
      </dgm:t>
    </dgm:pt>
    <dgm:pt modelId="{928CCB3F-E902-47FF-810B-891804E4B7EA}" type="pres">
      <dgm:prSet presAssocID="{FB9436AE-F874-43BC-A41D-A0ADA2D741E0}" presName="Name0" presStyleCnt="0">
        <dgm:presLayoutVars>
          <dgm:chMax val="1"/>
          <dgm:dir/>
          <dgm:animLvl val="ctr"/>
          <dgm:resizeHandles val="exact"/>
        </dgm:presLayoutVars>
      </dgm:prSet>
      <dgm:spPr/>
    </dgm:pt>
    <dgm:pt modelId="{101BF185-1BBD-4939-94F0-EBF1ECD4A332}" type="pres">
      <dgm:prSet presAssocID="{AC3E03BD-E979-464A-ADB0-650A2AFC8EDB}" presName="centerShape" presStyleLbl="node0" presStyleIdx="0" presStyleCnt="1" custScaleX="133100" custScaleY="133100"/>
      <dgm:spPr/>
    </dgm:pt>
    <dgm:pt modelId="{96471DFC-28F0-4EC9-A655-6E481DF79909}" type="pres">
      <dgm:prSet presAssocID="{9382FA1B-59B0-4FB7-8C34-59F0E72AA721}" presName="parTrans" presStyleLbl="sibTrans2D1" presStyleIdx="0" presStyleCnt="7"/>
      <dgm:spPr/>
    </dgm:pt>
    <dgm:pt modelId="{BBF5AACA-0BCA-412D-A1AC-7B565800BD50}" type="pres">
      <dgm:prSet presAssocID="{9382FA1B-59B0-4FB7-8C34-59F0E72AA721}" presName="connectorText" presStyleLbl="sibTrans2D1" presStyleIdx="0" presStyleCnt="7"/>
      <dgm:spPr/>
    </dgm:pt>
    <dgm:pt modelId="{33637A82-0E07-4E47-977D-7B2A045C021D}" type="pres">
      <dgm:prSet presAssocID="{24C7D623-7878-4A73-BA4B-E5361F32075D}" presName="node" presStyleLbl="node1" presStyleIdx="0" presStyleCnt="7" custScaleX="110000" custScaleY="110000">
        <dgm:presLayoutVars>
          <dgm:bulletEnabled val="1"/>
        </dgm:presLayoutVars>
      </dgm:prSet>
      <dgm:spPr/>
    </dgm:pt>
    <dgm:pt modelId="{A445A524-7D73-455B-87C0-786E57C76231}" type="pres">
      <dgm:prSet presAssocID="{A49AA041-951E-4AD1-ABA6-C9DD19B745CF}" presName="parTrans" presStyleLbl="sibTrans2D1" presStyleIdx="1" presStyleCnt="7"/>
      <dgm:spPr/>
    </dgm:pt>
    <dgm:pt modelId="{40F6EAA3-0B33-40ED-8C30-2CDFA34344C3}" type="pres">
      <dgm:prSet presAssocID="{A49AA041-951E-4AD1-ABA6-C9DD19B745CF}" presName="connectorText" presStyleLbl="sibTrans2D1" presStyleIdx="1" presStyleCnt="7"/>
      <dgm:spPr/>
    </dgm:pt>
    <dgm:pt modelId="{44FB325F-38FF-4ADE-AAC3-6EA7786F9887}" type="pres">
      <dgm:prSet presAssocID="{222B9B92-69ED-4441-BF16-C8FB7295A8CC}" presName="node" presStyleLbl="node1" presStyleIdx="1" presStyleCnt="7" custScaleX="110000" custScaleY="110000">
        <dgm:presLayoutVars>
          <dgm:bulletEnabled val="1"/>
        </dgm:presLayoutVars>
      </dgm:prSet>
      <dgm:spPr/>
    </dgm:pt>
    <dgm:pt modelId="{DD6E8033-0584-4B36-86B3-C9EBB125AB7A}" type="pres">
      <dgm:prSet presAssocID="{D1C505C4-B1E7-48CB-B611-83E13F24C81E}" presName="parTrans" presStyleLbl="sibTrans2D1" presStyleIdx="2" presStyleCnt="7"/>
      <dgm:spPr/>
    </dgm:pt>
    <dgm:pt modelId="{8BDD4AA0-7B67-4D4B-AC13-CBEE94D0F58D}" type="pres">
      <dgm:prSet presAssocID="{D1C505C4-B1E7-48CB-B611-83E13F24C81E}" presName="connectorText" presStyleLbl="sibTrans2D1" presStyleIdx="2" presStyleCnt="7"/>
      <dgm:spPr/>
    </dgm:pt>
    <dgm:pt modelId="{BDA9E0E8-633E-4D50-910E-99D6A394F5F0}" type="pres">
      <dgm:prSet presAssocID="{BFE221BE-E565-4A56-B2B7-864DC8A2242A}" presName="node" presStyleLbl="node1" presStyleIdx="2" presStyleCnt="7" custScaleX="110000" custScaleY="110000">
        <dgm:presLayoutVars>
          <dgm:bulletEnabled val="1"/>
        </dgm:presLayoutVars>
      </dgm:prSet>
      <dgm:spPr/>
    </dgm:pt>
    <dgm:pt modelId="{B49A3B99-2FFA-41D1-95F1-495FAA2D7C74}" type="pres">
      <dgm:prSet presAssocID="{BF3E4EA9-3FB4-4D7E-80B5-AA0482A56BCB}" presName="parTrans" presStyleLbl="sibTrans2D1" presStyleIdx="3" presStyleCnt="7"/>
      <dgm:spPr/>
    </dgm:pt>
    <dgm:pt modelId="{E947B625-A36B-4CC5-BE4F-1499A21E7441}" type="pres">
      <dgm:prSet presAssocID="{BF3E4EA9-3FB4-4D7E-80B5-AA0482A56BCB}" presName="connectorText" presStyleLbl="sibTrans2D1" presStyleIdx="3" presStyleCnt="7"/>
      <dgm:spPr/>
    </dgm:pt>
    <dgm:pt modelId="{AF183B04-DAC5-4297-B281-D3BB6AB533D8}" type="pres">
      <dgm:prSet presAssocID="{35DB4DD6-768F-4CBD-AE32-4A62EA08E08D}" presName="node" presStyleLbl="node1" presStyleIdx="3" presStyleCnt="7" custScaleX="110000" custScaleY="110000">
        <dgm:presLayoutVars>
          <dgm:bulletEnabled val="1"/>
        </dgm:presLayoutVars>
      </dgm:prSet>
      <dgm:spPr/>
    </dgm:pt>
    <dgm:pt modelId="{5163C04A-0A4B-4519-874F-7894B74A087E}" type="pres">
      <dgm:prSet presAssocID="{D6B8DFCC-D1B3-4EE0-B53D-CAEB81D41931}" presName="parTrans" presStyleLbl="sibTrans2D1" presStyleIdx="4" presStyleCnt="7"/>
      <dgm:spPr/>
    </dgm:pt>
    <dgm:pt modelId="{1A5C7E33-8D37-4AE1-86BE-0BE6C689540A}" type="pres">
      <dgm:prSet presAssocID="{D6B8DFCC-D1B3-4EE0-B53D-CAEB81D41931}" presName="connectorText" presStyleLbl="sibTrans2D1" presStyleIdx="4" presStyleCnt="7"/>
      <dgm:spPr/>
    </dgm:pt>
    <dgm:pt modelId="{B863FFF2-14F9-409C-8E5D-472DE2903B02}" type="pres">
      <dgm:prSet presAssocID="{0AE44954-BE76-404B-9E2C-BEE64E94EA11}" presName="node" presStyleLbl="node1" presStyleIdx="4" presStyleCnt="7" custScaleX="110000" custScaleY="110000">
        <dgm:presLayoutVars>
          <dgm:bulletEnabled val="1"/>
        </dgm:presLayoutVars>
      </dgm:prSet>
      <dgm:spPr/>
    </dgm:pt>
    <dgm:pt modelId="{E47B3612-FCF3-4049-9B54-09E37DA092F9}" type="pres">
      <dgm:prSet presAssocID="{4D306E17-FB7F-4CF6-8788-1BF01EAFC4F9}" presName="parTrans" presStyleLbl="sibTrans2D1" presStyleIdx="5" presStyleCnt="7"/>
      <dgm:spPr/>
    </dgm:pt>
    <dgm:pt modelId="{EC6BE141-3E8E-4777-8540-B0D994331A92}" type="pres">
      <dgm:prSet presAssocID="{4D306E17-FB7F-4CF6-8788-1BF01EAFC4F9}" presName="connectorText" presStyleLbl="sibTrans2D1" presStyleIdx="5" presStyleCnt="7"/>
      <dgm:spPr/>
    </dgm:pt>
    <dgm:pt modelId="{D2D20FFD-068C-4DAA-B0ED-6D52FC62D61E}" type="pres">
      <dgm:prSet presAssocID="{53BE0ED4-54AD-410D-A2F9-8648C1CCE7FE}" presName="node" presStyleLbl="node1" presStyleIdx="5" presStyleCnt="7" custScaleX="110000" custScaleY="110000">
        <dgm:presLayoutVars>
          <dgm:bulletEnabled val="1"/>
        </dgm:presLayoutVars>
      </dgm:prSet>
      <dgm:spPr/>
    </dgm:pt>
    <dgm:pt modelId="{5E9CEFE0-CE1D-424C-B006-256195C1D0F1}" type="pres">
      <dgm:prSet presAssocID="{01D98571-B65C-450F-BCCA-7D5F739B9C30}" presName="parTrans" presStyleLbl="sibTrans2D1" presStyleIdx="6" presStyleCnt="7"/>
      <dgm:spPr/>
    </dgm:pt>
    <dgm:pt modelId="{DF2875F0-040A-4D91-96B1-3F014482340E}" type="pres">
      <dgm:prSet presAssocID="{01D98571-B65C-450F-BCCA-7D5F739B9C30}" presName="connectorText" presStyleLbl="sibTrans2D1" presStyleIdx="6" presStyleCnt="7"/>
      <dgm:spPr/>
    </dgm:pt>
    <dgm:pt modelId="{3CEF7B70-6E78-4EC5-930B-F47BDBFE2FA6}" type="pres">
      <dgm:prSet presAssocID="{24335D73-2C04-42A8-B516-16CE9C2FFC96}" presName="node" presStyleLbl="node1" presStyleIdx="6" presStyleCnt="7" custScaleX="110000" custScaleY="110000">
        <dgm:presLayoutVars>
          <dgm:bulletEnabled val="1"/>
        </dgm:presLayoutVars>
      </dgm:prSet>
      <dgm:spPr/>
    </dgm:pt>
  </dgm:ptLst>
  <dgm:cxnLst>
    <dgm:cxn modelId="{CD30A209-EAB4-4252-A9AF-2A512BED82E8}" type="presOf" srcId="{D6B8DFCC-D1B3-4EE0-B53D-CAEB81D41931}" destId="{5163C04A-0A4B-4519-874F-7894B74A087E}" srcOrd="0" destOrd="0" presId="urn:microsoft.com/office/officeart/2005/8/layout/radial5"/>
    <dgm:cxn modelId="{39369A70-BDCC-4B40-B969-6BBF674642B9}" srcId="{AC3E03BD-E979-464A-ADB0-650A2AFC8EDB}" destId="{35DB4DD6-768F-4CBD-AE32-4A62EA08E08D}" srcOrd="3" destOrd="0" parTransId="{BF3E4EA9-3FB4-4D7E-80B5-AA0482A56BCB}" sibTransId="{DA3BCCE5-6367-4B41-A334-1423C88EDE73}"/>
    <dgm:cxn modelId="{6EAE629C-AEE8-4FA6-B771-43FCBA473420}" type="presOf" srcId="{9382FA1B-59B0-4FB7-8C34-59F0E72AA721}" destId="{96471DFC-28F0-4EC9-A655-6E481DF79909}" srcOrd="0" destOrd="0" presId="urn:microsoft.com/office/officeart/2005/8/layout/radial5"/>
    <dgm:cxn modelId="{1C444768-A6E7-493C-8EAE-BB699026C719}" srcId="{FB9436AE-F874-43BC-A41D-A0ADA2D741E0}" destId="{AC3E03BD-E979-464A-ADB0-650A2AFC8EDB}" srcOrd="0" destOrd="0" parTransId="{168F26DB-7E57-4984-B369-4D7572A6974D}" sibTransId="{03390DAE-E2E0-425B-827B-3543B1FC38DC}"/>
    <dgm:cxn modelId="{49E3F635-33D8-400E-8994-26D57C51F7BA}" type="presOf" srcId="{BFE221BE-E565-4A56-B2B7-864DC8A2242A}" destId="{BDA9E0E8-633E-4D50-910E-99D6A394F5F0}" srcOrd="0" destOrd="0" presId="urn:microsoft.com/office/officeart/2005/8/layout/radial5"/>
    <dgm:cxn modelId="{ACADE154-BC4E-4A47-9C9D-83D5E7AA0215}" srcId="{AC3E03BD-E979-464A-ADB0-650A2AFC8EDB}" destId="{53BE0ED4-54AD-410D-A2F9-8648C1CCE7FE}" srcOrd="5" destOrd="0" parTransId="{4D306E17-FB7F-4CF6-8788-1BF01EAFC4F9}" sibTransId="{250C1C3D-047F-4944-8C54-7A426D6B541F}"/>
    <dgm:cxn modelId="{37F89E88-E377-44F0-992B-828200AAD8D8}" type="presOf" srcId="{4D306E17-FB7F-4CF6-8788-1BF01EAFC4F9}" destId="{E47B3612-FCF3-4049-9B54-09E37DA092F9}" srcOrd="0" destOrd="0" presId="urn:microsoft.com/office/officeart/2005/8/layout/radial5"/>
    <dgm:cxn modelId="{F340617B-C296-4B95-BDD3-2745BE417225}" type="presOf" srcId="{AC3E03BD-E979-464A-ADB0-650A2AFC8EDB}" destId="{101BF185-1BBD-4939-94F0-EBF1ECD4A332}" srcOrd="0" destOrd="0" presId="urn:microsoft.com/office/officeart/2005/8/layout/radial5"/>
    <dgm:cxn modelId="{394A6EDC-BB0B-4EAC-AFB5-E856D3A11D9E}" type="presOf" srcId="{24C7D623-7878-4A73-BA4B-E5361F32075D}" destId="{33637A82-0E07-4E47-977D-7B2A045C021D}" srcOrd="0" destOrd="0" presId="urn:microsoft.com/office/officeart/2005/8/layout/radial5"/>
    <dgm:cxn modelId="{90148EB5-559F-4CB9-A0B0-26CBAEFCD83C}" type="presOf" srcId="{A49AA041-951E-4AD1-ABA6-C9DD19B745CF}" destId="{A445A524-7D73-455B-87C0-786E57C76231}" srcOrd="0" destOrd="0" presId="urn:microsoft.com/office/officeart/2005/8/layout/radial5"/>
    <dgm:cxn modelId="{453C4853-BA0E-492F-A64D-80012E79FED5}" type="presOf" srcId="{D1C505C4-B1E7-48CB-B611-83E13F24C81E}" destId="{DD6E8033-0584-4B36-86B3-C9EBB125AB7A}" srcOrd="0" destOrd="0" presId="urn:microsoft.com/office/officeart/2005/8/layout/radial5"/>
    <dgm:cxn modelId="{AE6E8175-D730-462E-B727-AAEC02B0243D}" type="presOf" srcId="{BF3E4EA9-3FB4-4D7E-80B5-AA0482A56BCB}" destId="{B49A3B99-2FFA-41D1-95F1-495FAA2D7C74}" srcOrd="0" destOrd="0" presId="urn:microsoft.com/office/officeart/2005/8/layout/radial5"/>
    <dgm:cxn modelId="{BF33C189-DBA0-4FAB-BC8A-852C21CCAEEC}" type="presOf" srcId="{FB9436AE-F874-43BC-A41D-A0ADA2D741E0}" destId="{928CCB3F-E902-47FF-810B-891804E4B7EA}" srcOrd="0" destOrd="0" presId="urn:microsoft.com/office/officeart/2005/8/layout/radial5"/>
    <dgm:cxn modelId="{8C7F4426-FA93-48CC-AEC1-B2DAF57ECA63}" type="presOf" srcId="{01D98571-B65C-450F-BCCA-7D5F739B9C30}" destId="{DF2875F0-040A-4D91-96B1-3F014482340E}" srcOrd="1" destOrd="0" presId="urn:microsoft.com/office/officeart/2005/8/layout/radial5"/>
    <dgm:cxn modelId="{EA8D4B7B-B6EC-4087-ACBB-0BD1742B2A41}" type="presOf" srcId="{9382FA1B-59B0-4FB7-8C34-59F0E72AA721}" destId="{BBF5AACA-0BCA-412D-A1AC-7B565800BD50}" srcOrd="1" destOrd="0" presId="urn:microsoft.com/office/officeart/2005/8/layout/radial5"/>
    <dgm:cxn modelId="{9F4EB4A2-2D7C-42BD-B62E-70F79717DD29}" type="presOf" srcId="{D1C505C4-B1E7-48CB-B611-83E13F24C81E}" destId="{8BDD4AA0-7B67-4D4B-AC13-CBEE94D0F58D}" srcOrd="1" destOrd="0" presId="urn:microsoft.com/office/officeart/2005/8/layout/radial5"/>
    <dgm:cxn modelId="{A6AC97D8-568F-4173-841A-ED79CC5EAB70}" srcId="{AC3E03BD-E979-464A-ADB0-650A2AFC8EDB}" destId="{24335D73-2C04-42A8-B516-16CE9C2FFC96}" srcOrd="6" destOrd="0" parTransId="{01D98571-B65C-450F-BCCA-7D5F739B9C30}" sibTransId="{563D5183-0864-40B3-A4E5-F52C36FEC7E3}"/>
    <dgm:cxn modelId="{1C6CC622-4E84-47C9-AC58-383F85E2EC69}" type="presOf" srcId="{01D98571-B65C-450F-BCCA-7D5F739B9C30}" destId="{5E9CEFE0-CE1D-424C-B006-256195C1D0F1}" srcOrd="0" destOrd="0" presId="urn:microsoft.com/office/officeart/2005/8/layout/radial5"/>
    <dgm:cxn modelId="{A46C9607-98A5-40D3-B990-A51EA5F3DC2B}" srcId="{AC3E03BD-E979-464A-ADB0-650A2AFC8EDB}" destId="{24C7D623-7878-4A73-BA4B-E5361F32075D}" srcOrd="0" destOrd="0" parTransId="{9382FA1B-59B0-4FB7-8C34-59F0E72AA721}" sibTransId="{4BF865E4-9565-4022-81B8-EDDC99376494}"/>
    <dgm:cxn modelId="{74ACEE00-AD2B-4D0B-8092-AA1E7B48734E}" type="presOf" srcId="{BF3E4EA9-3FB4-4D7E-80B5-AA0482A56BCB}" destId="{E947B625-A36B-4CC5-BE4F-1499A21E7441}" srcOrd="1" destOrd="0" presId="urn:microsoft.com/office/officeart/2005/8/layout/radial5"/>
    <dgm:cxn modelId="{0BA63F4C-2EED-48EC-9109-F80D0319EC20}" type="presOf" srcId="{0AE44954-BE76-404B-9E2C-BEE64E94EA11}" destId="{B863FFF2-14F9-409C-8E5D-472DE2903B02}" srcOrd="0" destOrd="0" presId="urn:microsoft.com/office/officeart/2005/8/layout/radial5"/>
    <dgm:cxn modelId="{B56A6696-7DAD-4DD6-AB1B-345DE9230A11}" type="presOf" srcId="{222B9B92-69ED-4441-BF16-C8FB7295A8CC}" destId="{44FB325F-38FF-4ADE-AAC3-6EA7786F9887}" srcOrd="0" destOrd="0" presId="urn:microsoft.com/office/officeart/2005/8/layout/radial5"/>
    <dgm:cxn modelId="{89A24245-7A79-476A-BB1A-E429652915F2}" srcId="{AC3E03BD-E979-464A-ADB0-650A2AFC8EDB}" destId="{222B9B92-69ED-4441-BF16-C8FB7295A8CC}" srcOrd="1" destOrd="0" parTransId="{A49AA041-951E-4AD1-ABA6-C9DD19B745CF}" sibTransId="{344DF608-46E0-4683-B258-8FB2A4B0D6B9}"/>
    <dgm:cxn modelId="{10532397-D36A-43B5-890E-8C865DF6C785}" type="presOf" srcId="{A49AA041-951E-4AD1-ABA6-C9DD19B745CF}" destId="{40F6EAA3-0B33-40ED-8C30-2CDFA34344C3}" srcOrd="1" destOrd="0" presId="urn:microsoft.com/office/officeart/2005/8/layout/radial5"/>
    <dgm:cxn modelId="{B1EF2696-F820-40E9-9CC0-D2F53F4C03DE}" srcId="{AC3E03BD-E979-464A-ADB0-650A2AFC8EDB}" destId="{BFE221BE-E565-4A56-B2B7-864DC8A2242A}" srcOrd="2" destOrd="0" parTransId="{D1C505C4-B1E7-48CB-B611-83E13F24C81E}" sibTransId="{34E347A9-BB10-41D5-8A27-C1E9ED948309}"/>
    <dgm:cxn modelId="{1B873C15-89A1-455C-BA77-E78FAC927B03}" type="presOf" srcId="{4D306E17-FB7F-4CF6-8788-1BF01EAFC4F9}" destId="{EC6BE141-3E8E-4777-8540-B0D994331A92}" srcOrd="1" destOrd="0" presId="urn:microsoft.com/office/officeart/2005/8/layout/radial5"/>
    <dgm:cxn modelId="{D1044DA4-3638-4044-BAA6-84AF8488D189}" type="presOf" srcId="{35DB4DD6-768F-4CBD-AE32-4A62EA08E08D}" destId="{AF183B04-DAC5-4297-B281-D3BB6AB533D8}" srcOrd="0" destOrd="0" presId="urn:microsoft.com/office/officeart/2005/8/layout/radial5"/>
    <dgm:cxn modelId="{AACDC454-3C2D-4CAF-84AB-A725EE2DB2B0}" type="presOf" srcId="{24335D73-2C04-42A8-B516-16CE9C2FFC96}" destId="{3CEF7B70-6E78-4EC5-930B-F47BDBFE2FA6}" srcOrd="0" destOrd="0" presId="urn:microsoft.com/office/officeart/2005/8/layout/radial5"/>
    <dgm:cxn modelId="{A9D55468-96AA-4CEA-9A77-BFBB2C2DBAF0}" type="presOf" srcId="{D6B8DFCC-D1B3-4EE0-B53D-CAEB81D41931}" destId="{1A5C7E33-8D37-4AE1-86BE-0BE6C689540A}" srcOrd="1" destOrd="0" presId="urn:microsoft.com/office/officeart/2005/8/layout/radial5"/>
    <dgm:cxn modelId="{573B2944-F9FC-453E-8DBF-E40260E6107F}" srcId="{AC3E03BD-E979-464A-ADB0-650A2AFC8EDB}" destId="{0AE44954-BE76-404B-9E2C-BEE64E94EA11}" srcOrd="4" destOrd="0" parTransId="{D6B8DFCC-D1B3-4EE0-B53D-CAEB81D41931}" sibTransId="{10752229-3415-4A30-9BBC-7FAD87A39BFF}"/>
    <dgm:cxn modelId="{F44790F8-3CDB-47F5-BF5D-7E3B46B0AD25}" type="presOf" srcId="{53BE0ED4-54AD-410D-A2F9-8648C1CCE7FE}" destId="{D2D20FFD-068C-4DAA-B0ED-6D52FC62D61E}" srcOrd="0" destOrd="0" presId="urn:microsoft.com/office/officeart/2005/8/layout/radial5"/>
    <dgm:cxn modelId="{AA080348-809F-4A53-9115-10327E8FA039}" type="presParOf" srcId="{928CCB3F-E902-47FF-810B-891804E4B7EA}" destId="{101BF185-1BBD-4939-94F0-EBF1ECD4A332}" srcOrd="0" destOrd="0" presId="urn:microsoft.com/office/officeart/2005/8/layout/radial5"/>
    <dgm:cxn modelId="{4EB2071F-DC3A-426A-9F1A-6F45F4C01C4D}" type="presParOf" srcId="{928CCB3F-E902-47FF-810B-891804E4B7EA}" destId="{96471DFC-28F0-4EC9-A655-6E481DF79909}" srcOrd="1" destOrd="0" presId="urn:microsoft.com/office/officeart/2005/8/layout/radial5"/>
    <dgm:cxn modelId="{C1C64B31-171F-4CF8-ABCD-EFB363BBE94D}" type="presParOf" srcId="{96471DFC-28F0-4EC9-A655-6E481DF79909}" destId="{BBF5AACA-0BCA-412D-A1AC-7B565800BD50}" srcOrd="0" destOrd="0" presId="urn:microsoft.com/office/officeart/2005/8/layout/radial5"/>
    <dgm:cxn modelId="{451E04DE-2857-4ACF-89C0-92C5689B08DD}" type="presParOf" srcId="{928CCB3F-E902-47FF-810B-891804E4B7EA}" destId="{33637A82-0E07-4E47-977D-7B2A045C021D}" srcOrd="2" destOrd="0" presId="urn:microsoft.com/office/officeart/2005/8/layout/radial5"/>
    <dgm:cxn modelId="{BEBCB6FF-65FC-4939-85FB-3E19857A0C13}" type="presParOf" srcId="{928CCB3F-E902-47FF-810B-891804E4B7EA}" destId="{A445A524-7D73-455B-87C0-786E57C76231}" srcOrd="3" destOrd="0" presId="urn:microsoft.com/office/officeart/2005/8/layout/radial5"/>
    <dgm:cxn modelId="{4A162B1A-EE2B-48E7-A911-7DED97B5B9F5}" type="presParOf" srcId="{A445A524-7D73-455B-87C0-786E57C76231}" destId="{40F6EAA3-0B33-40ED-8C30-2CDFA34344C3}" srcOrd="0" destOrd="0" presId="urn:microsoft.com/office/officeart/2005/8/layout/radial5"/>
    <dgm:cxn modelId="{450A3C8E-F613-4775-BA5D-484AB4E62CF9}" type="presParOf" srcId="{928CCB3F-E902-47FF-810B-891804E4B7EA}" destId="{44FB325F-38FF-4ADE-AAC3-6EA7786F9887}" srcOrd="4" destOrd="0" presId="urn:microsoft.com/office/officeart/2005/8/layout/radial5"/>
    <dgm:cxn modelId="{5956BC9F-EBA8-413E-B9A3-1FD8470BC729}" type="presParOf" srcId="{928CCB3F-E902-47FF-810B-891804E4B7EA}" destId="{DD6E8033-0584-4B36-86B3-C9EBB125AB7A}" srcOrd="5" destOrd="0" presId="urn:microsoft.com/office/officeart/2005/8/layout/radial5"/>
    <dgm:cxn modelId="{20216300-3FF5-452B-935C-B59889D48986}" type="presParOf" srcId="{DD6E8033-0584-4B36-86B3-C9EBB125AB7A}" destId="{8BDD4AA0-7B67-4D4B-AC13-CBEE94D0F58D}" srcOrd="0" destOrd="0" presId="urn:microsoft.com/office/officeart/2005/8/layout/radial5"/>
    <dgm:cxn modelId="{FFFD42CD-2309-42C2-9612-D79A0FF70FB6}" type="presParOf" srcId="{928CCB3F-E902-47FF-810B-891804E4B7EA}" destId="{BDA9E0E8-633E-4D50-910E-99D6A394F5F0}" srcOrd="6" destOrd="0" presId="urn:microsoft.com/office/officeart/2005/8/layout/radial5"/>
    <dgm:cxn modelId="{81BB6779-8A47-4F61-AFE4-66CE05221F0D}" type="presParOf" srcId="{928CCB3F-E902-47FF-810B-891804E4B7EA}" destId="{B49A3B99-2FFA-41D1-95F1-495FAA2D7C74}" srcOrd="7" destOrd="0" presId="urn:microsoft.com/office/officeart/2005/8/layout/radial5"/>
    <dgm:cxn modelId="{8ED92F84-E122-4504-8FBD-9D3633ED3CF1}" type="presParOf" srcId="{B49A3B99-2FFA-41D1-95F1-495FAA2D7C74}" destId="{E947B625-A36B-4CC5-BE4F-1499A21E7441}" srcOrd="0" destOrd="0" presId="urn:microsoft.com/office/officeart/2005/8/layout/radial5"/>
    <dgm:cxn modelId="{BE84E256-3047-4E66-B5FD-9764F328C7BB}" type="presParOf" srcId="{928CCB3F-E902-47FF-810B-891804E4B7EA}" destId="{AF183B04-DAC5-4297-B281-D3BB6AB533D8}" srcOrd="8" destOrd="0" presId="urn:microsoft.com/office/officeart/2005/8/layout/radial5"/>
    <dgm:cxn modelId="{0DD46746-4AC1-455E-A06B-3B20AF8CEEC7}" type="presParOf" srcId="{928CCB3F-E902-47FF-810B-891804E4B7EA}" destId="{5163C04A-0A4B-4519-874F-7894B74A087E}" srcOrd="9" destOrd="0" presId="urn:microsoft.com/office/officeart/2005/8/layout/radial5"/>
    <dgm:cxn modelId="{AF260A38-BACB-441A-BD2E-70B4200EF7F9}" type="presParOf" srcId="{5163C04A-0A4B-4519-874F-7894B74A087E}" destId="{1A5C7E33-8D37-4AE1-86BE-0BE6C689540A}" srcOrd="0" destOrd="0" presId="urn:microsoft.com/office/officeart/2005/8/layout/radial5"/>
    <dgm:cxn modelId="{0D4A1228-037B-44D4-A4FB-DD48E9B0EAC4}" type="presParOf" srcId="{928CCB3F-E902-47FF-810B-891804E4B7EA}" destId="{B863FFF2-14F9-409C-8E5D-472DE2903B02}" srcOrd="10" destOrd="0" presId="urn:microsoft.com/office/officeart/2005/8/layout/radial5"/>
    <dgm:cxn modelId="{BBFE2E17-0641-4FD6-9208-791BC1F993C7}" type="presParOf" srcId="{928CCB3F-E902-47FF-810B-891804E4B7EA}" destId="{E47B3612-FCF3-4049-9B54-09E37DA092F9}" srcOrd="11" destOrd="0" presId="urn:microsoft.com/office/officeart/2005/8/layout/radial5"/>
    <dgm:cxn modelId="{F7201757-67E6-47E4-B429-75F5137629A4}" type="presParOf" srcId="{E47B3612-FCF3-4049-9B54-09E37DA092F9}" destId="{EC6BE141-3E8E-4777-8540-B0D994331A92}" srcOrd="0" destOrd="0" presId="urn:microsoft.com/office/officeart/2005/8/layout/radial5"/>
    <dgm:cxn modelId="{78CDBF6B-F52F-45CE-95A6-16A346612DFC}" type="presParOf" srcId="{928CCB3F-E902-47FF-810B-891804E4B7EA}" destId="{D2D20FFD-068C-4DAA-B0ED-6D52FC62D61E}" srcOrd="12" destOrd="0" presId="urn:microsoft.com/office/officeart/2005/8/layout/radial5"/>
    <dgm:cxn modelId="{D8B3120F-BF50-4FD2-8864-DCFDD14FCB06}" type="presParOf" srcId="{928CCB3F-E902-47FF-810B-891804E4B7EA}" destId="{5E9CEFE0-CE1D-424C-B006-256195C1D0F1}" srcOrd="13" destOrd="0" presId="urn:microsoft.com/office/officeart/2005/8/layout/radial5"/>
    <dgm:cxn modelId="{AA365914-D7B5-4C54-984C-304ADB29900F}" type="presParOf" srcId="{5E9CEFE0-CE1D-424C-B006-256195C1D0F1}" destId="{DF2875F0-040A-4D91-96B1-3F014482340E}" srcOrd="0" destOrd="0" presId="urn:microsoft.com/office/officeart/2005/8/layout/radial5"/>
    <dgm:cxn modelId="{C9497363-46D3-4EF3-8C2D-4302E9DB6F85}" type="presParOf" srcId="{928CCB3F-E902-47FF-810B-891804E4B7EA}" destId="{3CEF7B70-6E78-4EC5-930B-F47BDBFE2FA6}" srcOrd="1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4F3C6D-34D5-44CF-9185-938A6755F0C2}"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AU"/>
        </a:p>
      </dgm:t>
    </dgm:pt>
    <dgm:pt modelId="{5F962C1F-EBC9-46AE-A412-F863E2C95B28}">
      <dgm:prSet phldrT="[Text]" custT="1"/>
      <dgm:spPr/>
      <dgm:t>
        <a:bodyPr/>
        <a:lstStyle/>
        <a:p>
          <a:pPr algn="l"/>
          <a:r>
            <a:rPr lang="en-AU" sz="2400" dirty="0"/>
            <a:t>   Increase skilled labour supply</a:t>
          </a:r>
        </a:p>
      </dgm:t>
    </dgm:pt>
    <dgm:pt modelId="{F2ED4ACA-9B50-4C39-8D93-E762B7B9D5F2}" type="parTrans" cxnId="{EF8E6985-0A3F-4827-B743-97885794A708}">
      <dgm:prSet/>
      <dgm:spPr/>
      <dgm:t>
        <a:bodyPr/>
        <a:lstStyle/>
        <a:p>
          <a:pPr algn="l"/>
          <a:endParaRPr lang="en-AU"/>
        </a:p>
      </dgm:t>
    </dgm:pt>
    <dgm:pt modelId="{6C8BAA0F-6A16-4BE9-9646-035E6D77C04C}" type="sibTrans" cxnId="{EF8E6985-0A3F-4827-B743-97885794A708}">
      <dgm:prSet/>
      <dgm:spPr>
        <a:solidFill>
          <a:schemeClr val="accent6"/>
        </a:solidFill>
        <a:ln>
          <a:solidFill>
            <a:schemeClr val="bg1"/>
          </a:solidFill>
        </a:ln>
      </dgm:spPr>
      <dgm:t>
        <a:bodyPr/>
        <a:lstStyle/>
        <a:p>
          <a:pPr algn="l"/>
          <a:endParaRPr lang="en-AU"/>
        </a:p>
      </dgm:t>
    </dgm:pt>
    <dgm:pt modelId="{E5AD1275-F559-4258-9FEF-FB49CA0AC5CE}">
      <dgm:prSet custT="1"/>
      <dgm:spPr/>
      <dgm:t>
        <a:bodyPr/>
        <a:lstStyle/>
        <a:p>
          <a:pPr algn="l"/>
          <a:r>
            <a:rPr lang="en-AU" sz="2400" dirty="0"/>
            <a:t>   Grow the provision of education services</a:t>
          </a:r>
        </a:p>
      </dgm:t>
    </dgm:pt>
    <dgm:pt modelId="{05D6CF6B-14CD-4079-A65C-C27100A5152B}" type="parTrans" cxnId="{A6916654-B792-4C84-B454-6F1AE8818E6C}">
      <dgm:prSet/>
      <dgm:spPr/>
      <dgm:t>
        <a:bodyPr/>
        <a:lstStyle/>
        <a:p>
          <a:pPr algn="l"/>
          <a:endParaRPr lang="en-AU"/>
        </a:p>
      </dgm:t>
    </dgm:pt>
    <dgm:pt modelId="{4C52B4EB-6B12-4DF6-B4B2-6D72E8B73442}" type="sibTrans" cxnId="{A6916654-B792-4C84-B454-6F1AE8818E6C}">
      <dgm:prSet/>
      <dgm:spPr/>
      <dgm:t>
        <a:bodyPr/>
        <a:lstStyle/>
        <a:p>
          <a:pPr algn="l"/>
          <a:endParaRPr lang="en-AU"/>
        </a:p>
      </dgm:t>
    </dgm:pt>
    <dgm:pt modelId="{D6FE3322-BBD6-4582-A60E-F28C552123DF}">
      <dgm:prSet custT="1"/>
      <dgm:spPr/>
      <dgm:t>
        <a:bodyPr/>
        <a:lstStyle/>
        <a:p>
          <a:pPr algn="l"/>
          <a:r>
            <a:rPr lang="en-AU" sz="2400" dirty="0"/>
            <a:t>   Raise the profile of the sector</a:t>
          </a:r>
        </a:p>
      </dgm:t>
    </dgm:pt>
    <dgm:pt modelId="{17EB7DBF-FB84-4A55-8440-8DAFB47D4512}" type="parTrans" cxnId="{8A19BBB8-B7F7-4DBF-86FF-A7084A3CA86C}">
      <dgm:prSet/>
      <dgm:spPr/>
      <dgm:t>
        <a:bodyPr/>
        <a:lstStyle/>
        <a:p>
          <a:pPr algn="l"/>
          <a:endParaRPr lang="en-AU"/>
        </a:p>
      </dgm:t>
    </dgm:pt>
    <dgm:pt modelId="{F090E440-D5D7-4C79-ADFB-0AFA2A96F3F1}" type="sibTrans" cxnId="{8A19BBB8-B7F7-4DBF-86FF-A7084A3CA86C}">
      <dgm:prSet/>
      <dgm:spPr/>
      <dgm:t>
        <a:bodyPr/>
        <a:lstStyle/>
        <a:p>
          <a:pPr algn="l"/>
          <a:endParaRPr lang="en-AU"/>
        </a:p>
      </dgm:t>
    </dgm:pt>
    <dgm:pt modelId="{C932957F-40CF-4D36-91DC-4D34CDC69D36}">
      <dgm:prSet custT="1"/>
      <dgm:spPr/>
      <dgm:t>
        <a:bodyPr/>
        <a:lstStyle/>
        <a:p>
          <a:pPr algn="l"/>
          <a:r>
            <a:rPr lang="en-AU" sz="2400" dirty="0"/>
            <a:t>   Strengthen and build industry partnerships</a:t>
          </a:r>
        </a:p>
      </dgm:t>
    </dgm:pt>
    <dgm:pt modelId="{ECBBBA6C-78DD-45F8-8DC6-FCAD6C02DBEC}" type="parTrans" cxnId="{0F74EAB3-9269-4BAA-9B8B-ECCCA61C4544}">
      <dgm:prSet/>
      <dgm:spPr/>
      <dgm:t>
        <a:bodyPr/>
        <a:lstStyle/>
        <a:p>
          <a:pPr algn="l"/>
          <a:endParaRPr lang="en-AU"/>
        </a:p>
      </dgm:t>
    </dgm:pt>
    <dgm:pt modelId="{69F925AE-0763-49A2-8944-FB91848FFEC3}" type="sibTrans" cxnId="{0F74EAB3-9269-4BAA-9B8B-ECCCA61C4544}">
      <dgm:prSet/>
      <dgm:spPr/>
      <dgm:t>
        <a:bodyPr/>
        <a:lstStyle/>
        <a:p>
          <a:pPr algn="l"/>
          <a:endParaRPr lang="en-AU"/>
        </a:p>
      </dgm:t>
    </dgm:pt>
    <dgm:pt modelId="{84128316-651C-4EA6-B43F-9E1256A4C69B}">
      <dgm:prSet custT="1"/>
      <dgm:spPr/>
      <dgm:t>
        <a:bodyPr/>
        <a:lstStyle/>
        <a:p>
          <a:pPr algn="l"/>
          <a:r>
            <a:rPr lang="en-AU" sz="2400" dirty="0"/>
            <a:t>   Utilise learning technologies</a:t>
          </a:r>
        </a:p>
      </dgm:t>
    </dgm:pt>
    <dgm:pt modelId="{55E5D33B-E09B-4AE6-BC28-74C5054EE767}" type="parTrans" cxnId="{593B4E44-6893-4872-875D-DBF20637E998}">
      <dgm:prSet/>
      <dgm:spPr/>
      <dgm:t>
        <a:bodyPr/>
        <a:lstStyle/>
        <a:p>
          <a:pPr algn="l"/>
          <a:endParaRPr lang="en-AU"/>
        </a:p>
      </dgm:t>
    </dgm:pt>
    <dgm:pt modelId="{5610F7E1-0774-481A-9344-3574CB87A55A}" type="sibTrans" cxnId="{593B4E44-6893-4872-875D-DBF20637E998}">
      <dgm:prSet/>
      <dgm:spPr/>
      <dgm:t>
        <a:bodyPr/>
        <a:lstStyle/>
        <a:p>
          <a:pPr algn="l"/>
          <a:endParaRPr lang="en-AU"/>
        </a:p>
      </dgm:t>
    </dgm:pt>
    <dgm:pt modelId="{8503ACBE-39AE-479B-BC21-22E16B323C68}" type="pres">
      <dgm:prSet presAssocID="{354F3C6D-34D5-44CF-9185-938A6755F0C2}" presName="Name0" presStyleCnt="0">
        <dgm:presLayoutVars>
          <dgm:chMax val="7"/>
          <dgm:chPref val="7"/>
          <dgm:dir/>
        </dgm:presLayoutVars>
      </dgm:prSet>
      <dgm:spPr/>
    </dgm:pt>
    <dgm:pt modelId="{AAEBADED-A712-4968-8E9F-7B73D7E2EDCC}" type="pres">
      <dgm:prSet presAssocID="{354F3C6D-34D5-44CF-9185-938A6755F0C2}" presName="Name1" presStyleCnt="0"/>
      <dgm:spPr/>
    </dgm:pt>
    <dgm:pt modelId="{095100E3-5BB3-467D-8C42-B8DD6C8F84AD}" type="pres">
      <dgm:prSet presAssocID="{354F3C6D-34D5-44CF-9185-938A6755F0C2}" presName="cycle" presStyleCnt="0"/>
      <dgm:spPr/>
    </dgm:pt>
    <dgm:pt modelId="{2B41BCE4-3EA3-4B5B-B485-61ACA068AD8D}" type="pres">
      <dgm:prSet presAssocID="{354F3C6D-34D5-44CF-9185-938A6755F0C2}" presName="srcNode" presStyleLbl="node1" presStyleIdx="0" presStyleCnt="5"/>
      <dgm:spPr/>
    </dgm:pt>
    <dgm:pt modelId="{6B56A722-B081-455C-86F8-11CB5727F428}" type="pres">
      <dgm:prSet presAssocID="{354F3C6D-34D5-44CF-9185-938A6755F0C2}" presName="conn" presStyleLbl="parChTrans1D2" presStyleIdx="0" presStyleCnt="1"/>
      <dgm:spPr/>
    </dgm:pt>
    <dgm:pt modelId="{F6332152-3C52-42BB-9886-329D1D89D836}" type="pres">
      <dgm:prSet presAssocID="{354F3C6D-34D5-44CF-9185-938A6755F0C2}" presName="extraNode" presStyleLbl="node1" presStyleIdx="0" presStyleCnt="5"/>
      <dgm:spPr/>
    </dgm:pt>
    <dgm:pt modelId="{1EE25FA5-AC5A-4295-9441-E48B4EBE1DF1}" type="pres">
      <dgm:prSet presAssocID="{354F3C6D-34D5-44CF-9185-938A6755F0C2}" presName="dstNode" presStyleLbl="node1" presStyleIdx="0" presStyleCnt="5"/>
      <dgm:spPr/>
    </dgm:pt>
    <dgm:pt modelId="{0ABC95DF-7A06-43B6-9C68-DB0AA555E5B3}" type="pres">
      <dgm:prSet presAssocID="{5F962C1F-EBC9-46AE-A412-F863E2C95B28}" presName="text_1" presStyleLbl="node1" presStyleIdx="0" presStyleCnt="5">
        <dgm:presLayoutVars>
          <dgm:bulletEnabled val="1"/>
        </dgm:presLayoutVars>
      </dgm:prSet>
      <dgm:spPr/>
    </dgm:pt>
    <dgm:pt modelId="{1E149288-BDFE-4350-8DFD-60112500C836}" type="pres">
      <dgm:prSet presAssocID="{5F962C1F-EBC9-46AE-A412-F863E2C95B28}" presName="accent_1" presStyleCnt="0"/>
      <dgm:spPr/>
    </dgm:pt>
    <dgm:pt modelId="{DD2441F7-5D0F-4F05-823F-349358091371}" type="pres">
      <dgm:prSet presAssocID="{5F962C1F-EBC9-46AE-A412-F863E2C95B28}" presName="accentRepeatNode" presStyleLbl="solidFgAcc1" presStyleIdx="0" presStyleCnt="5"/>
      <dgm:spPr/>
    </dgm:pt>
    <dgm:pt modelId="{21CD6F43-6184-4548-A07F-A835E917BD9C}" type="pres">
      <dgm:prSet presAssocID="{E5AD1275-F559-4258-9FEF-FB49CA0AC5CE}" presName="text_2" presStyleLbl="node1" presStyleIdx="1" presStyleCnt="5">
        <dgm:presLayoutVars>
          <dgm:bulletEnabled val="1"/>
        </dgm:presLayoutVars>
      </dgm:prSet>
      <dgm:spPr/>
    </dgm:pt>
    <dgm:pt modelId="{AD81C283-EA2A-492A-9582-C151D306BE5C}" type="pres">
      <dgm:prSet presAssocID="{E5AD1275-F559-4258-9FEF-FB49CA0AC5CE}" presName="accent_2" presStyleCnt="0"/>
      <dgm:spPr/>
    </dgm:pt>
    <dgm:pt modelId="{505D9B44-5428-461A-85AD-F22BD36673F1}" type="pres">
      <dgm:prSet presAssocID="{E5AD1275-F559-4258-9FEF-FB49CA0AC5CE}" presName="accentRepeatNode" presStyleLbl="solidFgAcc1" presStyleIdx="1" presStyleCnt="5"/>
      <dgm:spPr/>
    </dgm:pt>
    <dgm:pt modelId="{F6DBCAC8-F7AF-455C-9543-5CC6B7602CBC}" type="pres">
      <dgm:prSet presAssocID="{D6FE3322-BBD6-4582-A60E-F28C552123DF}" presName="text_3" presStyleLbl="node1" presStyleIdx="2" presStyleCnt="5">
        <dgm:presLayoutVars>
          <dgm:bulletEnabled val="1"/>
        </dgm:presLayoutVars>
      </dgm:prSet>
      <dgm:spPr/>
    </dgm:pt>
    <dgm:pt modelId="{44062E46-5930-48B7-926D-002643DA8E25}" type="pres">
      <dgm:prSet presAssocID="{D6FE3322-BBD6-4582-A60E-F28C552123DF}" presName="accent_3" presStyleCnt="0"/>
      <dgm:spPr/>
    </dgm:pt>
    <dgm:pt modelId="{E7DB1B89-CB89-4DAF-BE64-B6149DD7B920}" type="pres">
      <dgm:prSet presAssocID="{D6FE3322-BBD6-4582-A60E-F28C552123DF}" presName="accentRepeatNode" presStyleLbl="solidFgAcc1" presStyleIdx="2" presStyleCnt="5"/>
      <dgm:spPr/>
    </dgm:pt>
    <dgm:pt modelId="{AD87B879-83E2-4962-885B-EFA94B8CE379}" type="pres">
      <dgm:prSet presAssocID="{84128316-651C-4EA6-B43F-9E1256A4C69B}" presName="text_4" presStyleLbl="node1" presStyleIdx="3" presStyleCnt="5">
        <dgm:presLayoutVars>
          <dgm:bulletEnabled val="1"/>
        </dgm:presLayoutVars>
      </dgm:prSet>
      <dgm:spPr/>
    </dgm:pt>
    <dgm:pt modelId="{B39CF8A0-9352-4D48-A5A4-765D6CB5152E}" type="pres">
      <dgm:prSet presAssocID="{84128316-651C-4EA6-B43F-9E1256A4C69B}" presName="accent_4" presStyleCnt="0"/>
      <dgm:spPr/>
    </dgm:pt>
    <dgm:pt modelId="{7C68D9B7-11FD-4F7B-9DC1-EEBF1191511C}" type="pres">
      <dgm:prSet presAssocID="{84128316-651C-4EA6-B43F-9E1256A4C69B}" presName="accentRepeatNode" presStyleLbl="solidFgAcc1" presStyleIdx="3" presStyleCnt="5"/>
      <dgm:spPr/>
    </dgm:pt>
    <dgm:pt modelId="{9A424815-B74D-4546-B4E2-4D1BE3660A6D}" type="pres">
      <dgm:prSet presAssocID="{C932957F-40CF-4D36-91DC-4D34CDC69D36}" presName="text_5" presStyleLbl="node1" presStyleIdx="4" presStyleCnt="5">
        <dgm:presLayoutVars>
          <dgm:bulletEnabled val="1"/>
        </dgm:presLayoutVars>
      </dgm:prSet>
      <dgm:spPr/>
    </dgm:pt>
    <dgm:pt modelId="{005A0F14-11DE-4FA9-9178-4164F8CD6B86}" type="pres">
      <dgm:prSet presAssocID="{C932957F-40CF-4D36-91DC-4D34CDC69D36}" presName="accent_5" presStyleCnt="0"/>
      <dgm:spPr/>
    </dgm:pt>
    <dgm:pt modelId="{EF4BEADF-7279-40B4-98CE-9A3203649F69}" type="pres">
      <dgm:prSet presAssocID="{C932957F-40CF-4D36-91DC-4D34CDC69D36}" presName="accentRepeatNode" presStyleLbl="solidFgAcc1" presStyleIdx="4" presStyleCnt="5"/>
      <dgm:spPr/>
    </dgm:pt>
  </dgm:ptLst>
  <dgm:cxnLst>
    <dgm:cxn modelId="{2FFF85BB-7D0E-40D7-951A-CC272A39D618}" type="presOf" srcId="{84128316-651C-4EA6-B43F-9E1256A4C69B}" destId="{AD87B879-83E2-4962-885B-EFA94B8CE379}" srcOrd="0" destOrd="0" presId="urn:microsoft.com/office/officeart/2008/layout/VerticalCurvedList"/>
    <dgm:cxn modelId="{8A19BBB8-B7F7-4DBF-86FF-A7084A3CA86C}" srcId="{354F3C6D-34D5-44CF-9185-938A6755F0C2}" destId="{D6FE3322-BBD6-4582-A60E-F28C552123DF}" srcOrd="2" destOrd="0" parTransId="{17EB7DBF-FB84-4A55-8440-8DAFB47D4512}" sibTransId="{F090E440-D5D7-4C79-ADFB-0AFA2A96F3F1}"/>
    <dgm:cxn modelId="{0F74EAB3-9269-4BAA-9B8B-ECCCA61C4544}" srcId="{354F3C6D-34D5-44CF-9185-938A6755F0C2}" destId="{C932957F-40CF-4D36-91DC-4D34CDC69D36}" srcOrd="4" destOrd="0" parTransId="{ECBBBA6C-78DD-45F8-8DC6-FCAD6C02DBEC}" sibTransId="{69F925AE-0763-49A2-8944-FB91848FFEC3}"/>
    <dgm:cxn modelId="{245B8851-0DAB-4778-9998-4C83AD8A6A50}" type="presOf" srcId="{6C8BAA0F-6A16-4BE9-9646-035E6D77C04C}" destId="{6B56A722-B081-455C-86F8-11CB5727F428}" srcOrd="0" destOrd="0" presId="urn:microsoft.com/office/officeart/2008/layout/VerticalCurvedList"/>
    <dgm:cxn modelId="{83821B7D-7859-45A6-B0F9-5B987292BB8E}" type="presOf" srcId="{C932957F-40CF-4D36-91DC-4D34CDC69D36}" destId="{9A424815-B74D-4546-B4E2-4D1BE3660A6D}" srcOrd="0" destOrd="0" presId="urn:microsoft.com/office/officeart/2008/layout/VerticalCurvedList"/>
    <dgm:cxn modelId="{117A9DF7-DFBF-418D-9114-C6401BBA0481}" type="presOf" srcId="{E5AD1275-F559-4258-9FEF-FB49CA0AC5CE}" destId="{21CD6F43-6184-4548-A07F-A835E917BD9C}" srcOrd="0" destOrd="0" presId="urn:microsoft.com/office/officeart/2008/layout/VerticalCurvedList"/>
    <dgm:cxn modelId="{A6916654-B792-4C84-B454-6F1AE8818E6C}" srcId="{354F3C6D-34D5-44CF-9185-938A6755F0C2}" destId="{E5AD1275-F559-4258-9FEF-FB49CA0AC5CE}" srcOrd="1" destOrd="0" parTransId="{05D6CF6B-14CD-4079-A65C-C27100A5152B}" sibTransId="{4C52B4EB-6B12-4DF6-B4B2-6D72E8B73442}"/>
    <dgm:cxn modelId="{23599557-5707-4B6D-805D-CD33F19CAA6F}" type="presOf" srcId="{5F962C1F-EBC9-46AE-A412-F863E2C95B28}" destId="{0ABC95DF-7A06-43B6-9C68-DB0AA555E5B3}" srcOrd="0" destOrd="0" presId="urn:microsoft.com/office/officeart/2008/layout/VerticalCurvedList"/>
    <dgm:cxn modelId="{593B4E44-6893-4872-875D-DBF20637E998}" srcId="{354F3C6D-34D5-44CF-9185-938A6755F0C2}" destId="{84128316-651C-4EA6-B43F-9E1256A4C69B}" srcOrd="3" destOrd="0" parTransId="{55E5D33B-E09B-4AE6-BC28-74C5054EE767}" sibTransId="{5610F7E1-0774-481A-9344-3574CB87A55A}"/>
    <dgm:cxn modelId="{B2F54AF3-C37E-45E2-8BE5-EC22BC7E8AF2}" type="presOf" srcId="{354F3C6D-34D5-44CF-9185-938A6755F0C2}" destId="{8503ACBE-39AE-479B-BC21-22E16B323C68}" srcOrd="0" destOrd="0" presId="urn:microsoft.com/office/officeart/2008/layout/VerticalCurvedList"/>
    <dgm:cxn modelId="{326940BF-B463-4D5D-8A58-A71E02BD9AD8}" type="presOf" srcId="{D6FE3322-BBD6-4582-A60E-F28C552123DF}" destId="{F6DBCAC8-F7AF-455C-9543-5CC6B7602CBC}" srcOrd="0" destOrd="0" presId="urn:microsoft.com/office/officeart/2008/layout/VerticalCurvedList"/>
    <dgm:cxn modelId="{EF8E6985-0A3F-4827-B743-97885794A708}" srcId="{354F3C6D-34D5-44CF-9185-938A6755F0C2}" destId="{5F962C1F-EBC9-46AE-A412-F863E2C95B28}" srcOrd="0" destOrd="0" parTransId="{F2ED4ACA-9B50-4C39-8D93-E762B7B9D5F2}" sibTransId="{6C8BAA0F-6A16-4BE9-9646-035E6D77C04C}"/>
    <dgm:cxn modelId="{1C19721B-1627-4134-BA8A-0E155306B94F}" type="presParOf" srcId="{8503ACBE-39AE-479B-BC21-22E16B323C68}" destId="{AAEBADED-A712-4968-8E9F-7B73D7E2EDCC}" srcOrd="0" destOrd="0" presId="urn:microsoft.com/office/officeart/2008/layout/VerticalCurvedList"/>
    <dgm:cxn modelId="{C3207671-A265-4277-A6B0-313097B788C0}" type="presParOf" srcId="{AAEBADED-A712-4968-8E9F-7B73D7E2EDCC}" destId="{095100E3-5BB3-467D-8C42-B8DD6C8F84AD}" srcOrd="0" destOrd="0" presId="urn:microsoft.com/office/officeart/2008/layout/VerticalCurvedList"/>
    <dgm:cxn modelId="{8D097440-C36C-4468-B2D2-0AFB67E2BC7B}" type="presParOf" srcId="{095100E3-5BB3-467D-8C42-B8DD6C8F84AD}" destId="{2B41BCE4-3EA3-4B5B-B485-61ACA068AD8D}" srcOrd="0" destOrd="0" presId="urn:microsoft.com/office/officeart/2008/layout/VerticalCurvedList"/>
    <dgm:cxn modelId="{82D8F83A-5D0C-4340-9F90-D1F410043A05}" type="presParOf" srcId="{095100E3-5BB3-467D-8C42-B8DD6C8F84AD}" destId="{6B56A722-B081-455C-86F8-11CB5727F428}" srcOrd="1" destOrd="0" presId="urn:microsoft.com/office/officeart/2008/layout/VerticalCurvedList"/>
    <dgm:cxn modelId="{9C50317C-4FC4-448A-8851-5A5687F609BA}" type="presParOf" srcId="{095100E3-5BB3-467D-8C42-B8DD6C8F84AD}" destId="{F6332152-3C52-42BB-9886-329D1D89D836}" srcOrd="2" destOrd="0" presId="urn:microsoft.com/office/officeart/2008/layout/VerticalCurvedList"/>
    <dgm:cxn modelId="{BA485FA1-47A8-471D-A321-107690086BA6}" type="presParOf" srcId="{095100E3-5BB3-467D-8C42-B8DD6C8F84AD}" destId="{1EE25FA5-AC5A-4295-9441-E48B4EBE1DF1}" srcOrd="3" destOrd="0" presId="urn:microsoft.com/office/officeart/2008/layout/VerticalCurvedList"/>
    <dgm:cxn modelId="{8C314BBF-7344-42DB-AE47-508AFDD998E7}" type="presParOf" srcId="{AAEBADED-A712-4968-8E9F-7B73D7E2EDCC}" destId="{0ABC95DF-7A06-43B6-9C68-DB0AA555E5B3}" srcOrd="1" destOrd="0" presId="urn:microsoft.com/office/officeart/2008/layout/VerticalCurvedList"/>
    <dgm:cxn modelId="{5AB51FC6-5F5F-469F-AD58-DE234343E321}" type="presParOf" srcId="{AAEBADED-A712-4968-8E9F-7B73D7E2EDCC}" destId="{1E149288-BDFE-4350-8DFD-60112500C836}" srcOrd="2" destOrd="0" presId="urn:microsoft.com/office/officeart/2008/layout/VerticalCurvedList"/>
    <dgm:cxn modelId="{829B8DD9-D30E-4491-BCE8-44FD0DD0AA73}" type="presParOf" srcId="{1E149288-BDFE-4350-8DFD-60112500C836}" destId="{DD2441F7-5D0F-4F05-823F-349358091371}" srcOrd="0" destOrd="0" presId="urn:microsoft.com/office/officeart/2008/layout/VerticalCurvedList"/>
    <dgm:cxn modelId="{D3E9BF76-092F-4F0B-82E7-12EDA6A816EC}" type="presParOf" srcId="{AAEBADED-A712-4968-8E9F-7B73D7E2EDCC}" destId="{21CD6F43-6184-4548-A07F-A835E917BD9C}" srcOrd="3" destOrd="0" presId="urn:microsoft.com/office/officeart/2008/layout/VerticalCurvedList"/>
    <dgm:cxn modelId="{154FF2D0-7B05-4337-BAF4-2C7A9410D3A3}" type="presParOf" srcId="{AAEBADED-A712-4968-8E9F-7B73D7E2EDCC}" destId="{AD81C283-EA2A-492A-9582-C151D306BE5C}" srcOrd="4" destOrd="0" presId="urn:microsoft.com/office/officeart/2008/layout/VerticalCurvedList"/>
    <dgm:cxn modelId="{20D2004E-98A9-4E28-B3BF-F0E0DE3F16D7}" type="presParOf" srcId="{AD81C283-EA2A-492A-9582-C151D306BE5C}" destId="{505D9B44-5428-461A-85AD-F22BD36673F1}" srcOrd="0" destOrd="0" presId="urn:microsoft.com/office/officeart/2008/layout/VerticalCurvedList"/>
    <dgm:cxn modelId="{9F7011A3-50BB-4E43-BE6C-287E10321829}" type="presParOf" srcId="{AAEBADED-A712-4968-8E9F-7B73D7E2EDCC}" destId="{F6DBCAC8-F7AF-455C-9543-5CC6B7602CBC}" srcOrd="5" destOrd="0" presId="urn:microsoft.com/office/officeart/2008/layout/VerticalCurvedList"/>
    <dgm:cxn modelId="{E321CEA9-8F46-469C-8038-F32C249A8FCA}" type="presParOf" srcId="{AAEBADED-A712-4968-8E9F-7B73D7E2EDCC}" destId="{44062E46-5930-48B7-926D-002643DA8E25}" srcOrd="6" destOrd="0" presId="urn:microsoft.com/office/officeart/2008/layout/VerticalCurvedList"/>
    <dgm:cxn modelId="{D73A2D63-B768-432A-AE3C-3AF2A79D04EF}" type="presParOf" srcId="{44062E46-5930-48B7-926D-002643DA8E25}" destId="{E7DB1B89-CB89-4DAF-BE64-B6149DD7B920}" srcOrd="0" destOrd="0" presId="urn:microsoft.com/office/officeart/2008/layout/VerticalCurvedList"/>
    <dgm:cxn modelId="{8A238526-BB1E-43D3-B0DE-A7EC56ED8495}" type="presParOf" srcId="{AAEBADED-A712-4968-8E9F-7B73D7E2EDCC}" destId="{AD87B879-83E2-4962-885B-EFA94B8CE379}" srcOrd="7" destOrd="0" presId="urn:microsoft.com/office/officeart/2008/layout/VerticalCurvedList"/>
    <dgm:cxn modelId="{502C6480-A06C-48F7-9989-586F81E3F990}" type="presParOf" srcId="{AAEBADED-A712-4968-8E9F-7B73D7E2EDCC}" destId="{B39CF8A0-9352-4D48-A5A4-765D6CB5152E}" srcOrd="8" destOrd="0" presId="urn:microsoft.com/office/officeart/2008/layout/VerticalCurvedList"/>
    <dgm:cxn modelId="{29118330-3FDE-425A-81EA-E4F6A1833F36}" type="presParOf" srcId="{B39CF8A0-9352-4D48-A5A4-765D6CB5152E}" destId="{7C68D9B7-11FD-4F7B-9DC1-EEBF1191511C}" srcOrd="0" destOrd="0" presId="urn:microsoft.com/office/officeart/2008/layout/VerticalCurvedList"/>
    <dgm:cxn modelId="{84AA2413-9288-4C15-85BD-DD8D65B9E5ED}" type="presParOf" srcId="{AAEBADED-A712-4968-8E9F-7B73D7E2EDCC}" destId="{9A424815-B74D-4546-B4E2-4D1BE3660A6D}" srcOrd="9" destOrd="0" presId="urn:microsoft.com/office/officeart/2008/layout/VerticalCurvedList"/>
    <dgm:cxn modelId="{0B9B249F-2EB2-4892-88E4-3F3217D6CD05}" type="presParOf" srcId="{AAEBADED-A712-4968-8E9F-7B73D7E2EDCC}" destId="{005A0F14-11DE-4FA9-9178-4164F8CD6B86}" srcOrd="10" destOrd="0" presId="urn:microsoft.com/office/officeart/2008/layout/VerticalCurvedList"/>
    <dgm:cxn modelId="{EE33A0E0-C101-40A4-8059-BEE4E94798C2}" type="presParOf" srcId="{005A0F14-11DE-4FA9-9178-4164F8CD6B86}" destId="{EF4BEADF-7279-40B4-98CE-9A3203649F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524B23-F2CC-4EBF-B43A-76DE8CE0FEF8}"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AU"/>
        </a:p>
      </dgm:t>
    </dgm:pt>
    <dgm:pt modelId="{B91C9E77-3763-41A5-917B-A4AB1F737987}">
      <dgm:prSet/>
      <dgm:spPr/>
      <dgm:t>
        <a:bodyPr/>
        <a:lstStyle/>
        <a:p>
          <a:r>
            <a:rPr lang="en-AU" dirty="0"/>
            <a:t>Teaching and research laboratory</a:t>
          </a:r>
          <a:endParaRPr lang="en-AU" i="1" dirty="0"/>
        </a:p>
      </dgm:t>
    </dgm:pt>
    <dgm:pt modelId="{83813124-6E67-41C5-AB6A-18729FD8A7AF}" type="parTrans" cxnId="{613784C0-6680-4E3F-9BDF-A78C8BE161F7}">
      <dgm:prSet/>
      <dgm:spPr/>
      <dgm:t>
        <a:bodyPr/>
        <a:lstStyle/>
        <a:p>
          <a:endParaRPr lang="en-AU"/>
        </a:p>
      </dgm:t>
    </dgm:pt>
    <dgm:pt modelId="{713A2334-1914-49D5-9D5E-462649099F87}" type="sibTrans" cxnId="{613784C0-6680-4E3F-9BDF-A78C8BE161F7}">
      <dgm:prSet/>
      <dgm:spPr/>
      <dgm:t>
        <a:bodyPr/>
        <a:lstStyle/>
        <a:p>
          <a:endParaRPr lang="en-AU"/>
        </a:p>
      </dgm:t>
    </dgm:pt>
    <dgm:pt modelId="{7558C49B-A55B-4213-A1D5-2B2D7BFA368B}">
      <dgm:prSet/>
      <dgm:spPr/>
      <dgm:t>
        <a:bodyPr/>
        <a:lstStyle/>
        <a:p>
          <a:r>
            <a:rPr lang="en-AU" dirty="0"/>
            <a:t>Animal studies and vet nursing </a:t>
          </a:r>
        </a:p>
      </dgm:t>
    </dgm:pt>
    <dgm:pt modelId="{0586011D-00D6-409B-95A1-1E6955382D18}" type="parTrans" cxnId="{76A83066-CE2A-4C77-8554-438BB33F882B}">
      <dgm:prSet/>
      <dgm:spPr/>
      <dgm:t>
        <a:bodyPr/>
        <a:lstStyle/>
        <a:p>
          <a:endParaRPr lang="en-AU"/>
        </a:p>
      </dgm:t>
    </dgm:pt>
    <dgm:pt modelId="{13CAD8E9-527F-49F9-940B-D1CB0A99CF5A}" type="sibTrans" cxnId="{76A83066-CE2A-4C77-8554-438BB33F882B}">
      <dgm:prSet/>
      <dgm:spPr/>
      <dgm:t>
        <a:bodyPr/>
        <a:lstStyle/>
        <a:p>
          <a:endParaRPr lang="en-AU"/>
        </a:p>
      </dgm:t>
    </dgm:pt>
    <dgm:pt modelId="{70B6009F-8F08-445B-B13B-103020235181}">
      <dgm:prSet/>
      <dgm:spPr/>
      <dgm:t>
        <a:bodyPr/>
        <a:lstStyle/>
        <a:p>
          <a:r>
            <a:rPr lang="en-AU" dirty="0"/>
            <a:t>All weather practical training </a:t>
          </a:r>
        </a:p>
      </dgm:t>
    </dgm:pt>
    <dgm:pt modelId="{6C61B881-C394-41EE-B954-9953CB9F6AF2}" type="parTrans" cxnId="{518CD77E-67C7-449B-864D-725B554C323B}">
      <dgm:prSet/>
      <dgm:spPr/>
      <dgm:t>
        <a:bodyPr/>
        <a:lstStyle/>
        <a:p>
          <a:endParaRPr lang="en-AU"/>
        </a:p>
      </dgm:t>
    </dgm:pt>
    <dgm:pt modelId="{8F63DF1C-8E2C-4D45-ABFC-EEA9E82253CD}" type="sibTrans" cxnId="{518CD77E-67C7-449B-864D-725B554C323B}">
      <dgm:prSet/>
      <dgm:spPr/>
      <dgm:t>
        <a:bodyPr/>
        <a:lstStyle/>
        <a:p>
          <a:endParaRPr lang="en-AU"/>
        </a:p>
      </dgm:t>
    </dgm:pt>
    <dgm:pt modelId="{CA7ABF6F-6683-4FDB-AD45-E0D3F2265FA5}">
      <dgm:prSet/>
      <dgm:spPr/>
      <dgm:t>
        <a:bodyPr/>
        <a:lstStyle/>
        <a:p>
          <a:r>
            <a:rPr lang="en-AU" dirty="0"/>
            <a:t>Horticulture and landscaping </a:t>
          </a:r>
        </a:p>
      </dgm:t>
    </dgm:pt>
    <dgm:pt modelId="{263D2C3B-B4D3-4A08-85C2-FE3F1B4AAF67}" type="parTrans" cxnId="{38287244-5D03-4429-8F0F-CC79157AC91B}">
      <dgm:prSet/>
      <dgm:spPr/>
      <dgm:t>
        <a:bodyPr/>
        <a:lstStyle/>
        <a:p>
          <a:endParaRPr lang="en-AU"/>
        </a:p>
      </dgm:t>
    </dgm:pt>
    <dgm:pt modelId="{ED03C976-FFFB-48CD-82A8-176BBE024082}" type="sibTrans" cxnId="{38287244-5D03-4429-8F0F-CC79157AC91B}">
      <dgm:prSet/>
      <dgm:spPr/>
      <dgm:t>
        <a:bodyPr/>
        <a:lstStyle/>
        <a:p>
          <a:endParaRPr lang="en-AU"/>
        </a:p>
      </dgm:t>
    </dgm:pt>
    <dgm:pt modelId="{C6483A97-5187-4599-93C9-26ABDFA4AB5C}">
      <dgm:prSet/>
      <dgm:spPr/>
      <dgm:t>
        <a:bodyPr/>
        <a:lstStyle/>
        <a:p>
          <a:r>
            <a:rPr lang="en-AU" dirty="0"/>
            <a:t>Hydroponic and aquaculture </a:t>
          </a:r>
        </a:p>
      </dgm:t>
    </dgm:pt>
    <dgm:pt modelId="{0D158EF1-E7BF-4A4B-824A-115AEC9F2851}" type="parTrans" cxnId="{A7B14263-D110-4296-9D12-9B9D7A03FB9A}">
      <dgm:prSet/>
      <dgm:spPr/>
      <dgm:t>
        <a:bodyPr/>
        <a:lstStyle/>
        <a:p>
          <a:endParaRPr lang="en-AU"/>
        </a:p>
      </dgm:t>
    </dgm:pt>
    <dgm:pt modelId="{DD10DC4E-E084-4FD0-9467-1D1BF2AD2C7F}" type="sibTrans" cxnId="{A7B14263-D110-4296-9D12-9B9D7A03FB9A}">
      <dgm:prSet/>
      <dgm:spPr/>
      <dgm:t>
        <a:bodyPr/>
        <a:lstStyle/>
        <a:p>
          <a:endParaRPr lang="en-AU"/>
        </a:p>
      </dgm:t>
    </dgm:pt>
    <dgm:pt modelId="{6BA5A38E-28A5-4ACA-98EC-6DF87CBF79AE}">
      <dgm:prSet phldrT="[Text]"/>
      <dgm:spPr/>
      <dgm:t>
        <a:bodyPr/>
        <a:lstStyle/>
        <a:p>
          <a:r>
            <a:rPr lang="en-AU" dirty="0"/>
            <a:t>Innovative multi functional learning centre</a:t>
          </a:r>
        </a:p>
      </dgm:t>
    </dgm:pt>
    <dgm:pt modelId="{6AD5ACF0-61D4-4240-85DA-57E26174A967}" type="parTrans" cxnId="{47DCCB02-E4D4-4EF5-995E-150F87AD2529}">
      <dgm:prSet/>
      <dgm:spPr/>
      <dgm:t>
        <a:bodyPr/>
        <a:lstStyle/>
        <a:p>
          <a:endParaRPr lang="en-AU"/>
        </a:p>
      </dgm:t>
    </dgm:pt>
    <dgm:pt modelId="{9307999A-061E-4B34-82D2-8C4906A870C2}" type="sibTrans" cxnId="{47DCCB02-E4D4-4EF5-995E-150F87AD2529}">
      <dgm:prSet/>
      <dgm:spPr/>
      <dgm:t>
        <a:bodyPr/>
        <a:lstStyle/>
        <a:p>
          <a:endParaRPr lang="en-AU"/>
        </a:p>
      </dgm:t>
    </dgm:pt>
    <dgm:pt modelId="{39536516-90B2-4B6D-825E-449991F30D8E}">
      <dgm:prSet phldrT="[Text]"/>
      <dgm:spPr>
        <a:solidFill>
          <a:schemeClr val="accent6"/>
        </a:solidFill>
      </dgm:spPr>
      <dgm:t>
        <a:bodyPr/>
        <a:lstStyle/>
        <a:p>
          <a:r>
            <a:rPr lang="en-AU" b="0" dirty="0">
              <a:solidFill>
                <a:schemeClr val="bg1"/>
              </a:solidFill>
            </a:rPr>
            <a:t>Food and Fibre Centre</a:t>
          </a:r>
        </a:p>
      </dgm:t>
    </dgm:pt>
    <dgm:pt modelId="{31F5930E-31AB-479C-B2D3-9BAB60075F2A}" type="sibTrans" cxnId="{56C68CBB-FC0B-4F3B-9FBF-0B6355881F0E}">
      <dgm:prSet/>
      <dgm:spPr/>
      <dgm:t>
        <a:bodyPr/>
        <a:lstStyle/>
        <a:p>
          <a:endParaRPr lang="en-AU"/>
        </a:p>
      </dgm:t>
    </dgm:pt>
    <dgm:pt modelId="{0EA52738-1985-46EC-A2BE-440DCCF6E4F0}" type="parTrans" cxnId="{56C68CBB-FC0B-4F3B-9FBF-0B6355881F0E}">
      <dgm:prSet/>
      <dgm:spPr/>
      <dgm:t>
        <a:bodyPr/>
        <a:lstStyle/>
        <a:p>
          <a:endParaRPr lang="en-AU"/>
        </a:p>
      </dgm:t>
    </dgm:pt>
    <dgm:pt modelId="{F612ED38-DDE6-4D7C-AC4E-CBDD6334D6A0}" type="pres">
      <dgm:prSet presAssocID="{69524B23-F2CC-4EBF-B43A-76DE8CE0FEF8}" presName="cycle" presStyleCnt="0">
        <dgm:presLayoutVars>
          <dgm:chMax val="1"/>
          <dgm:dir/>
          <dgm:animLvl val="ctr"/>
          <dgm:resizeHandles val="exact"/>
        </dgm:presLayoutVars>
      </dgm:prSet>
      <dgm:spPr/>
    </dgm:pt>
    <dgm:pt modelId="{4A5F6F82-D206-42CA-8448-80F08CE54174}" type="pres">
      <dgm:prSet presAssocID="{39536516-90B2-4B6D-825E-449991F30D8E}" presName="centerShape" presStyleLbl="node0" presStyleIdx="0" presStyleCnt="1" custScaleX="110000" custScaleY="110000"/>
      <dgm:spPr/>
    </dgm:pt>
    <dgm:pt modelId="{959BEC8A-DD34-481D-A363-9363978E9EA4}" type="pres">
      <dgm:prSet presAssocID="{6AD5ACF0-61D4-4240-85DA-57E26174A967}" presName="parTrans" presStyleLbl="bgSibTrans2D1" presStyleIdx="0" presStyleCnt="6"/>
      <dgm:spPr/>
    </dgm:pt>
    <dgm:pt modelId="{DAF26CF4-5890-4C4A-9366-1EDF9592DD21}" type="pres">
      <dgm:prSet presAssocID="{6BA5A38E-28A5-4ACA-98EC-6DF87CBF79AE}" presName="node" presStyleLbl="node1" presStyleIdx="0" presStyleCnt="6" custScaleX="121000" custScaleY="121000">
        <dgm:presLayoutVars>
          <dgm:bulletEnabled val="1"/>
        </dgm:presLayoutVars>
      </dgm:prSet>
      <dgm:spPr/>
    </dgm:pt>
    <dgm:pt modelId="{B6FC3B07-F275-4162-9433-71B1047B2CC2}" type="pres">
      <dgm:prSet presAssocID="{83813124-6E67-41C5-AB6A-18729FD8A7AF}" presName="parTrans" presStyleLbl="bgSibTrans2D1" presStyleIdx="1" presStyleCnt="6"/>
      <dgm:spPr/>
    </dgm:pt>
    <dgm:pt modelId="{710AE8E5-34CC-4107-8CBF-478115418CEA}" type="pres">
      <dgm:prSet presAssocID="{B91C9E77-3763-41A5-917B-A4AB1F737987}" presName="node" presStyleLbl="node1" presStyleIdx="1" presStyleCnt="6" custScaleX="121000" custScaleY="121000" custRadScaleRad="94852" custRadScaleInc="-16153">
        <dgm:presLayoutVars>
          <dgm:bulletEnabled val="1"/>
        </dgm:presLayoutVars>
      </dgm:prSet>
      <dgm:spPr/>
    </dgm:pt>
    <dgm:pt modelId="{8DDD4EBC-A0CC-4ECE-B7BE-C5F6EA8A3626}" type="pres">
      <dgm:prSet presAssocID="{0586011D-00D6-409B-95A1-1E6955382D18}" presName="parTrans" presStyleLbl="bgSibTrans2D1" presStyleIdx="2" presStyleCnt="6"/>
      <dgm:spPr/>
    </dgm:pt>
    <dgm:pt modelId="{A40F00E0-3F0F-4161-B16E-96A23E59C4F7}" type="pres">
      <dgm:prSet presAssocID="{7558C49B-A55B-4213-A1D5-2B2D7BFA368B}" presName="node" presStyleLbl="node1" presStyleIdx="2" presStyleCnt="6" custScaleX="121000" custScaleY="121000">
        <dgm:presLayoutVars>
          <dgm:bulletEnabled val="1"/>
        </dgm:presLayoutVars>
      </dgm:prSet>
      <dgm:spPr/>
    </dgm:pt>
    <dgm:pt modelId="{F4DF5D63-3A09-49C8-B7F9-85EB647D7E21}" type="pres">
      <dgm:prSet presAssocID="{6C61B881-C394-41EE-B954-9953CB9F6AF2}" presName="parTrans" presStyleLbl="bgSibTrans2D1" presStyleIdx="3" presStyleCnt="6"/>
      <dgm:spPr/>
    </dgm:pt>
    <dgm:pt modelId="{8D6AD532-73DF-411B-B33A-A26E3CE00FFA}" type="pres">
      <dgm:prSet presAssocID="{70B6009F-8F08-445B-B13B-103020235181}" presName="node" presStyleLbl="node1" presStyleIdx="3" presStyleCnt="6" custScaleX="121000" custScaleY="121000">
        <dgm:presLayoutVars>
          <dgm:bulletEnabled val="1"/>
        </dgm:presLayoutVars>
      </dgm:prSet>
      <dgm:spPr/>
    </dgm:pt>
    <dgm:pt modelId="{1950D202-D767-4A8C-B2CB-7EA671B4A159}" type="pres">
      <dgm:prSet presAssocID="{263D2C3B-B4D3-4A08-85C2-FE3F1B4AAF67}" presName="parTrans" presStyleLbl="bgSibTrans2D1" presStyleIdx="4" presStyleCnt="6"/>
      <dgm:spPr/>
    </dgm:pt>
    <dgm:pt modelId="{40494F60-6E55-49A6-AC25-750E1B8F5661}" type="pres">
      <dgm:prSet presAssocID="{CA7ABF6F-6683-4FDB-AD45-E0D3F2265FA5}" presName="node" presStyleLbl="node1" presStyleIdx="4" presStyleCnt="6" custScaleX="121000" custScaleY="121000" custRadScaleRad="96239" custRadScaleInc="17815">
        <dgm:presLayoutVars>
          <dgm:bulletEnabled val="1"/>
        </dgm:presLayoutVars>
      </dgm:prSet>
      <dgm:spPr/>
    </dgm:pt>
    <dgm:pt modelId="{2B84A3DB-52C2-431C-846A-3BCB805C6CD0}" type="pres">
      <dgm:prSet presAssocID="{0D158EF1-E7BF-4A4B-824A-115AEC9F2851}" presName="parTrans" presStyleLbl="bgSibTrans2D1" presStyleIdx="5" presStyleCnt="6"/>
      <dgm:spPr/>
    </dgm:pt>
    <dgm:pt modelId="{00C1C54A-4876-4B6E-B5CE-4170A171C0B2}" type="pres">
      <dgm:prSet presAssocID="{C6483A97-5187-4599-93C9-26ABDFA4AB5C}" presName="node" presStyleLbl="node1" presStyleIdx="5" presStyleCnt="6" custScaleX="121000" custScaleY="121000">
        <dgm:presLayoutVars>
          <dgm:bulletEnabled val="1"/>
        </dgm:presLayoutVars>
      </dgm:prSet>
      <dgm:spPr/>
    </dgm:pt>
  </dgm:ptLst>
  <dgm:cxnLst>
    <dgm:cxn modelId="{F5A705E3-1465-4ACC-8F82-27EA8CBB23CB}" type="presOf" srcId="{39536516-90B2-4B6D-825E-449991F30D8E}" destId="{4A5F6F82-D206-42CA-8448-80F08CE54174}" srcOrd="0" destOrd="0" presId="urn:microsoft.com/office/officeart/2005/8/layout/radial4"/>
    <dgm:cxn modelId="{BF9859C9-7044-4654-BCF2-356C896BEF8C}" type="presOf" srcId="{263D2C3B-B4D3-4A08-85C2-FE3F1B4AAF67}" destId="{1950D202-D767-4A8C-B2CB-7EA671B4A159}" srcOrd="0" destOrd="0" presId="urn:microsoft.com/office/officeart/2005/8/layout/radial4"/>
    <dgm:cxn modelId="{8425364D-F466-4584-8F81-98ED2E006727}" type="presOf" srcId="{0586011D-00D6-409B-95A1-1E6955382D18}" destId="{8DDD4EBC-A0CC-4ECE-B7BE-C5F6EA8A3626}" srcOrd="0" destOrd="0" presId="urn:microsoft.com/office/officeart/2005/8/layout/radial4"/>
    <dgm:cxn modelId="{24BC1133-034E-4A16-8370-9402EA1D7120}" type="presOf" srcId="{69524B23-F2CC-4EBF-B43A-76DE8CE0FEF8}" destId="{F612ED38-DDE6-4D7C-AC4E-CBDD6334D6A0}" srcOrd="0" destOrd="0" presId="urn:microsoft.com/office/officeart/2005/8/layout/radial4"/>
    <dgm:cxn modelId="{C5053E62-3EE6-4BA1-8FFB-3CE11B7A88B2}" type="presOf" srcId="{83813124-6E67-41C5-AB6A-18729FD8A7AF}" destId="{B6FC3B07-F275-4162-9433-71B1047B2CC2}" srcOrd="0" destOrd="0" presId="urn:microsoft.com/office/officeart/2005/8/layout/radial4"/>
    <dgm:cxn modelId="{56C68CBB-FC0B-4F3B-9FBF-0B6355881F0E}" srcId="{69524B23-F2CC-4EBF-B43A-76DE8CE0FEF8}" destId="{39536516-90B2-4B6D-825E-449991F30D8E}" srcOrd="0" destOrd="0" parTransId="{0EA52738-1985-46EC-A2BE-440DCCF6E4F0}" sibTransId="{31F5930E-31AB-479C-B2D3-9BAB60075F2A}"/>
    <dgm:cxn modelId="{95D74B95-6AD8-4C37-BF29-E01B4C3A7D17}" type="presOf" srcId="{6C61B881-C394-41EE-B954-9953CB9F6AF2}" destId="{F4DF5D63-3A09-49C8-B7F9-85EB647D7E21}" srcOrd="0" destOrd="0" presId="urn:microsoft.com/office/officeart/2005/8/layout/radial4"/>
    <dgm:cxn modelId="{373160EB-2760-4359-8004-01AD6CF92DD2}" type="presOf" srcId="{CA7ABF6F-6683-4FDB-AD45-E0D3F2265FA5}" destId="{40494F60-6E55-49A6-AC25-750E1B8F5661}" srcOrd="0" destOrd="0" presId="urn:microsoft.com/office/officeart/2005/8/layout/radial4"/>
    <dgm:cxn modelId="{613784C0-6680-4E3F-9BDF-A78C8BE161F7}" srcId="{39536516-90B2-4B6D-825E-449991F30D8E}" destId="{B91C9E77-3763-41A5-917B-A4AB1F737987}" srcOrd="1" destOrd="0" parTransId="{83813124-6E67-41C5-AB6A-18729FD8A7AF}" sibTransId="{713A2334-1914-49D5-9D5E-462649099F87}"/>
    <dgm:cxn modelId="{A7C990C6-76A0-4FB5-A3EE-F19141AFA494}" type="presOf" srcId="{6AD5ACF0-61D4-4240-85DA-57E26174A967}" destId="{959BEC8A-DD34-481D-A363-9363978E9EA4}" srcOrd="0" destOrd="0" presId="urn:microsoft.com/office/officeart/2005/8/layout/radial4"/>
    <dgm:cxn modelId="{06F1A8AE-66D0-4DBE-9E9A-2FD5865E762B}" type="presOf" srcId="{70B6009F-8F08-445B-B13B-103020235181}" destId="{8D6AD532-73DF-411B-B33A-A26E3CE00FFA}" srcOrd="0" destOrd="0" presId="urn:microsoft.com/office/officeart/2005/8/layout/radial4"/>
    <dgm:cxn modelId="{15CB658D-D4DB-4260-98F4-5DFD3C39476D}" type="presOf" srcId="{B91C9E77-3763-41A5-917B-A4AB1F737987}" destId="{710AE8E5-34CC-4107-8CBF-478115418CEA}" srcOrd="0" destOrd="0" presId="urn:microsoft.com/office/officeart/2005/8/layout/radial4"/>
    <dgm:cxn modelId="{38287244-5D03-4429-8F0F-CC79157AC91B}" srcId="{39536516-90B2-4B6D-825E-449991F30D8E}" destId="{CA7ABF6F-6683-4FDB-AD45-E0D3F2265FA5}" srcOrd="4" destOrd="0" parTransId="{263D2C3B-B4D3-4A08-85C2-FE3F1B4AAF67}" sibTransId="{ED03C976-FFFB-48CD-82A8-176BBE024082}"/>
    <dgm:cxn modelId="{A7B14263-D110-4296-9D12-9B9D7A03FB9A}" srcId="{39536516-90B2-4B6D-825E-449991F30D8E}" destId="{C6483A97-5187-4599-93C9-26ABDFA4AB5C}" srcOrd="5" destOrd="0" parTransId="{0D158EF1-E7BF-4A4B-824A-115AEC9F2851}" sibTransId="{DD10DC4E-E084-4FD0-9467-1D1BF2AD2C7F}"/>
    <dgm:cxn modelId="{FE5554D7-C51A-45FB-A1B1-3DE36348B00E}" type="presOf" srcId="{0D158EF1-E7BF-4A4B-824A-115AEC9F2851}" destId="{2B84A3DB-52C2-431C-846A-3BCB805C6CD0}" srcOrd="0" destOrd="0" presId="urn:microsoft.com/office/officeart/2005/8/layout/radial4"/>
    <dgm:cxn modelId="{76A83066-CE2A-4C77-8554-438BB33F882B}" srcId="{39536516-90B2-4B6D-825E-449991F30D8E}" destId="{7558C49B-A55B-4213-A1D5-2B2D7BFA368B}" srcOrd="2" destOrd="0" parTransId="{0586011D-00D6-409B-95A1-1E6955382D18}" sibTransId="{13CAD8E9-527F-49F9-940B-D1CB0A99CF5A}"/>
    <dgm:cxn modelId="{B4574CF7-CCC6-4169-BCBF-97CAD6824BF5}" type="presOf" srcId="{6BA5A38E-28A5-4ACA-98EC-6DF87CBF79AE}" destId="{DAF26CF4-5890-4C4A-9366-1EDF9592DD21}" srcOrd="0" destOrd="0" presId="urn:microsoft.com/office/officeart/2005/8/layout/radial4"/>
    <dgm:cxn modelId="{47DCCB02-E4D4-4EF5-995E-150F87AD2529}" srcId="{39536516-90B2-4B6D-825E-449991F30D8E}" destId="{6BA5A38E-28A5-4ACA-98EC-6DF87CBF79AE}" srcOrd="0" destOrd="0" parTransId="{6AD5ACF0-61D4-4240-85DA-57E26174A967}" sibTransId="{9307999A-061E-4B34-82D2-8C4906A870C2}"/>
    <dgm:cxn modelId="{518CD77E-67C7-449B-864D-725B554C323B}" srcId="{39536516-90B2-4B6D-825E-449991F30D8E}" destId="{70B6009F-8F08-445B-B13B-103020235181}" srcOrd="3" destOrd="0" parTransId="{6C61B881-C394-41EE-B954-9953CB9F6AF2}" sibTransId="{8F63DF1C-8E2C-4D45-ABFC-EEA9E82253CD}"/>
    <dgm:cxn modelId="{A0D04D28-177F-43C7-93A5-895B5B4F1732}" type="presOf" srcId="{C6483A97-5187-4599-93C9-26ABDFA4AB5C}" destId="{00C1C54A-4876-4B6E-B5CE-4170A171C0B2}" srcOrd="0" destOrd="0" presId="urn:microsoft.com/office/officeart/2005/8/layout/radial4"/>
    <dgm:cxn modelId="{6D5F6B3C-62D3-4A76-9219-5D319983E355}" type="presOf" srcId="{7558C49B-A55B-4213-A1D5-2B2D7BFA368B}" destId="{A40F00E0-3F0F-4161-B16E-96A23E59C4F7}" srcOrd="0" destOrd="0" presId="urn:microsoft.com/office/officeart/2005/8/layout/radial4"/>
    <dgm:cxn modelId="{1EFF9CE8-B7BF-47BB-AD98-CB0ADA5FC248}" type="presParOf" srcId="{F612ED38-DDE6-4D7C-AC4E-CBDD6334D6A0}" destId="{4A5F6F82-D206-42CA-8448-80F08CE54174}" srcOrd="0" destOrd="0" presId="urn:microsoft.com/office/officeart/2005/8/layout/radial4"/>
    <dgm:cxn modelId="{09DB2864-1F13-4F9C-8028-DE90406894C7}" type="presParOf" srcId="{F612ED38-DDE6-4D7C-AC4E-CBDD6334D6A0}" destId="{959BEC8A-DD34-481D-A363-9363978E9EA4}" srcOrd="1" destOrd="0" presId="urn:microsoft.com/office/officeart/2005/8/layout/radial4"/>
    <dgm:cxn modelId="{1FF6CD80-DD02-4918-9703-4788FF79D9B9}" type="presParOf" srcId="{F612ED38-DDE6-4D7C-AC4E-CBDD6334D6A0}" destId="{DAF26CF4-5890-4C4A-9366-1EDF9592DD21}" srcOrd="2" destOrd="0" presId="urn:microsoft.com/office/officeart/2005/8/layout/radial4"/>
    <dgm:cxn modelId="{72B7B93C-2409-4FF7-9F6F-11ED8A5C85A5}" type="presParOf" srcId="{F612ED38-DDE6-4D7C-AC4E-CBDD6334D6A0}" destId="{B6FC3B07-F275-4162-9433-71B1047B2CC2}" srcOrd="3" destOrd="0" presId="urn:microsoft.com/office/officeart/2005/8/layout/radial4"/>
    <dgm:cxn modelId="{ACA74413-B9E4-4E01-AA6F-867B2F5EAC15}" type="presParOf" srcId="{F612ED38-DDE6-4D7C-AC4E-CBDD6334D6A0}" destId="{710AE8E5-34CC-4107-8CBF-478115418CEA}" srcOrd="4" destOrd="0" presId="urn:microsoft.com/office/officeart/2005/8/layout/radial4"/>
    <dgm:cxn modelId="{A58FE886-DACB-4590-8BB7-3B29491018AB}" type="presParOf" srcId="{F612ED38-DDE6-4D7C-AC4E-CBDD6334D6A0}" destId="{8DDD4EBC-A0CC-4ECE-B7BE-C5F6EA8A3626}" srcOrd="5" destOrd="0" presId="urn:microsoft.com/office/officeart/2005/8/layout/radial4"/>
    <dgm:cxn modelId="{567BEB1B-22BA-4D3B-8CE8-FC4FC6769B48}" type="presParOf" srcId="{F612ED38-DDE6-4D7C-AC4E-CBDD6334D6A0}" destId="{A40F00E0-3F0F-4161-B16E-96A23E59C4F7}" srcOrd="6" destOrd="0" presId="urn:microsoft.com/office/officeart/2005/8/layout/radial4"/>
    <dgm:cxn modelId="{5F715C33-DF5E-42ED-8F93-E0016E22DB98}" type="presParOf" srcId="{F612ED38-DDE6-4D7C-AC4E-CBDD6334D6A0}" destId="{F4DF5D63-3A09-49C8-B7F9-85EB647D7E21}" srcOrd="7" destOrd="0" presId="urn:microsoft.com/office/officeart/2005/8/layout/radial4"/>
    <dgm:cxn modelId="{5C8FD81C-854D-42A3-9DD4-37D06FC4D5F0}" type="presParOf" srcId="{F612ED38-DDE6-4D7C-AC4E-CBDD6334D6A0}" destId="{8D6AD532-73DF-411B-B33A-A26E3CE00FFA}" srcOrd="8" destOrd="0" presId="urn:microsoft.com/office/officeart/2005/8/layout/radial4"/>
    <dgm:cxn modelId="{CA6F0CF5-8C8B-4519-9AC8-43303C397CA0}" type="presParOf" srcId="{F612ED38-DDE6-4D7C-AC4E-CBDD6334D6A0}" destId="{1950D202-D767-4A8C-B2CB-7EA671B4A159}" srcOrd="9" destOrd="0" presId="urn:microsoft.com/office/officeart/2005/8/layout/radial4"/>
    <dgm:cxn modelId="{A9580278-FE7C-4FE9-B1F7-A62F5ABBC49E}" type="presParOf" srcId="{F612ED38-DDE6-4D7C-AC4E-CBDD6334D6A0}" destId="{40494F60-6E55-49A6-AC25-750E1B8F5661}" srcOrd="10" destOrd="0" presId="urn:microsoft.com/office/officeart/2005/8/layout/radial4"/>
    <dgm:cxn modelId="{489C7AD7-CF44-4A33-92BE-06DE0AD1A9AA}" type="presParOf" srcId="{F612ED38-DDE6-4D7C-AC4E-CBDD6334D6A0}" destId="{2B84A3DB-52C2-431C-846A-3BCB805C6CD0}" srcOrd="11" destOrd="0" presId="urn:microsoft.com/office/officeart/2005/8/layout/radial4"/>
    <dgm:cxn modelId="{E48BE8AC-79A0-4D14-B4C2-6D3C1FBCE1D0}" type="presParOf" srcId="{F612ED38-DDE6-4D7C-AC4E-CBDD6334D6A0}" destId="{00C1C54A-4876-4B6E-B5CE-4170A171C0B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62B7C-07A5-4352-BB71-1634CB9646D3}">
      <dsp:nvSpPr>
        <dsp:cNvPr id="0" name=""/>
        <dsp:cNvSpPr/>
      </dsp:nvSpPr>
      <dsp:spPr>
        <a:xfrm>
          <a:off x="0" y="0"/>
          <a:ext cx="7262336" cy="19816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dirty="0"/>
            <a:t>Together we are exploring innovative ways to create greater value for local producers and entrepreneurs, revitalise regional and rural communities and enhance access to healthy food for all.</a:t>
          </a:r>
        </a:p>
      </dsp:txBody>
      <dsp:txXfrm>
        <a:off x="58041" y="58041"/>
        <a:ext cx="5214119" cy="1865594"/>
      </dsp:txXfrm>
    </dsp:sp>
    <dsp:sp modelId="{5B1694D2-EE24-4D16-8CF3-9642EA272B1B}">
      <dsp:nvSpPr>
        <dsp:cNvPr id="0" name=""/>
        <dsp:cNvSpPr/>
      </dsp:nvSpPr>
      <dsp:spPr>
        <a:xfrm>
          <a:off x="1281588" y="2422048"/>
          <a:ext cx="7262336" cy="1981676"/>
        </a:xfrm>
        <a:prstGeom prst="roundRect">
          <a:avLst>
            <a:gd name="adj" fmla="val 10000"/>
          </a:avLst>
        </a:prstGeom>
        <a:solidFill>
          <a:schemeClr val="accent3">
            <a:hueOff val="7374860"/>
            <a:satOff val="-42164"/>
            <a:lumOff val="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dirty="0"/>
            <a:t>What is  the role of TAFE in creating pathways to a future career in food and fibre ?.</a:t>
          </a:r>
        </a:p>
      </dsp:txBody>
      <dsp:txXfrm>
        <a:off x="1339629" y="2480089"/>
        <a:ext cx="4576575" cy="1865594"/>
      </dsp:txXfrm>
    </dsp:sp>
    <dsp:sp modelId="{5EE1EBC5-9471-47D0-B7F5-F87519085164}">
      <dsp:nvSpPr>
        <dsp:cNvPr id="0" name=""/>
        <dsp:cNvSpPr/>
      </dsp:nvSpPr>
      <dsp:spPr>
        <a:xfrm>
          <a:off x="5974246" y="1557817"/>
          <a:ext cx="1288089" cy="128808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a:off x="6264066" y="1557817"/>
        <a:ext cx="708449" cy="969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2231C-5AEC-4986-B4DC-D14DB77D16E3}">
      <dsp:nvSpPr>
        <dsp:cNvPr id="0" name=""/>
        <dsp:cNvSpPr/>
      </dsp:nvSpPr>
      <dsp:spPr>
        <a:xfrm>
          <a:off x="1430240" y="721087"/>
          <a:ext cx="4797618" cy="4797618"/>
        </a:xfrm>
        <a:prstGeom prst="blockArc">
          <a:avLst>
            <a:gd name="adj1" fmla="val 11880000"/>
            <a:gd name="adj2" fmla="val 1620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792C1A-FCE6-45AE-BC9B-F8208EE78512}">
      <dsp:nvSpPr>
        <dsp:cNvPr id="0" name=""/>
        <dsp:cNvSpPr/>
      </dsp:nvSpPr>
      <dsp:spPr>
        <a:xfrm>
          <a:off x="1430240" y="721087"/>
          <a:ext cx="4797618" cy="4797618"/>
        </a:xfrm>
        <a:prstGeom prst="blockArc">
          <a:avLst>
            <a:gd name="adj1" fmla="val 7560000"/>
            <a:gd name="adj2" fmla="val 1188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2CA17A-0FD0-4915-8FA4-D3FBFE4E47B2}">
      <dsp:nvSpPr>
        <dsp:cNvPr id="0" name=""/>
        <dsp:cNvSpPr/>
      </dsp:nvSpPr>
      <dsp:spPr>
        <a:xfrm>
          <a:off x="1430240" y="721087"/>
          <a:ext cx="4797618" cy="4797618"/>
        </a:xfrm>
        <a:prstGeom prst="blockArc">
          <a:avLst>
            <a:gd name="adj1" fmla="val 3240000"/>
            <a:gd name="adj2" fmla="val 756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C6595A-C5F3-43E3-B556-1E19140751AB}">
      <dsp:nvSpPr>
        <dsp:cNvPr id="0" name=""/>
        <dsp:cNvSpPr/>
      </dsp:nvSpPr>
      <dsp:spPr>
        <a:xfrm>
          <a:off x="1430240" y="721087"/>
          <a:ext cx="4797618" cy="4797618"/>
        </a:xfrm>
        <a:prstGeom prst="blockArc">
          <a:avLst>
            <a:gd name="adj1" fmla="val 20520000"/>
            <a:gd name="adj2" fmla="val 324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6B46DC-1C4C-49CC-90CF-4609A9FBADF8}">
      <dsp:nvSpPr>
        <dsp:cNvPr id="0" name=""/>
        <dsp:cNvSpPr/>
      </dsp:nvSpPr>
      <dsp:spPr>
        <a:xfrm>
          <a:off x="1430240" y="721087"/>
          <a:ext cx="4797618" cy="4797618"/>
        </a:xfrm>
        <a:prstGeom prst="blockArc">
          <a:avLst>
            <a:gd name="adj1" fmla="val 16200000"/>
            <a:gd name="adj2" fmla="val 2052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47AB5D-5BAA-4827-8EC8-8CE8170AC1AE}">
      <dsp:nvSpPr>
        <dsp:cNvPr id="0" name=""/>
        <dsp:cNvSpPr/>
      </dsp:nvSpPr>
      <dsp:spPr>
        <a:xfrm>
          <a:off x="2724084" y="2014931"/>
          <a:ext cx="2209930" cy="220993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Food and Fibre Centre of Excellence</a:t>
          </a:r>
        </a:p>
      </dsp:txBody>
      <dsp:txXfrm>
        <a:off x="3047721" y="2338568"/>
        <a:ext cx="1562656" cy="1562656"/>
      </dsp:txXfrm>
    </dsp:sp>
    <dsp:sp modelId="{01923A00-BCAC-4C23-89A4-0F6BC238CD36}">
      <dsp:nvSpPr>
        <dsp:cNvPr id="0" name=""/>
        <dsp:cNvSpPr/>
      </dsp:nvSpPr>
      <dsp:spPr>
        <a:xfrm>
          <a:off x="3055574" y="3302"/>
          <a:ext cx="1546951" cy="15469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Future industries fund $200m</a:t>
          </a:r>
        </a:p>
      </dsp:txBody>
      <dsp:txXfrm>
        <a:off x="3282120" y="229848"/>
        <a:ext cx="1093859" cy="1093859"/>
      </dsp:txXfrm>
    </dsp:sp>
    <dsp:sp modelId="{1AC9CA05-BC2E-404A-9640-EDF25B5A9B56}">
      <dsp:nvSpPr>
        <dsp:cNvPr id="0" name=""/>
        <dsp:cNvSpPr/>
      </dsp:nvSpPr>
      <dsp:spPr>
        <a:xfrm>
          <a:off x="5284012" y="1622357"/>
          <a:ext cx="1546951" cy="15469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Regional skills and training package $34m</a:t>
          </a:r>
        </a:p>
      </dsp:txBody>
      <dsp:txXfrm>
        <a:off x="5510558" y="1848903"/>
        <a:ext cx="1093859" cy="1093859"/>
      </dsp:txXfrm>
    </dsp:sp>
    <dsp:sp modelId="{205C7E97-3AD3-4C7A-8289-E21FBFE512AD}">
      <dsp:nvSpPr>
        <dsp:cNvPr id="0" name=""/>
        <dsp:cNvSpPr/>
      </dsp:nvSpPr>
      <dsp:spPr>
        <a:xfrm>
          <a:off x="4432825" y="4242044"/>
          <a:ext cx="1546951" cy="15469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Food source Victoria $20m</a:t>
          </a:r>
        </a:p>
      </dsp:txBody>
      <dsp:txXfrm>
        <a:off x="4659371" y="4468590"/>
        <a:ext cx="1093859" cy="1093859"/>
      </dsp:txXfrm>
    </dsp:sp>
    <dsp:sp modelId="{1E58FEE5-D519-4026-B4FC-C027C0C21131}">
      <dsp:nvSpPr>
        <dsp:cNvPr id="0" name=""/>
        <dsp:cNvSpPr/>
      </dsp:nvSpPr>
      <dsp:spPr>
        <a:xfrm>
          <a:off x="1678323" y="4242044"/>
          <a:ext cx="1546951" cy="15469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Food and Fibre strategy</a:t>
          </a:r>
        </a:p>
      </dsp:txBody>
      <dsp:txXfrm>
        <a:off x="1904869" y="4468590"/>
        <a:ext cx="1093859" cy="1093859"/>
      </dsp:txXfrm>
    </dsp:sp>
    <dsp:sp modelId="{304ECC6A-A311-413F-8927-8F07AC4E277B}">
      <dsp:nvSpPr>
        <dsp:cNvPr id="0" name=""/>
        <dsp:cNvSpPr/>
      </dsp:nvSpPr>
      <dsp:spPr>
        <a:xfrm>
          <a:off x="827135" y="1622357"/>
          <a:ext cx="1546951" cy="15469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TAFE rescue fund $7.8m</a:t>
          </a:r>
        </a:p>
      </dsp:txBody>
      <dsp:txXfrm>
        <a:off x="1053681" y="1848903"/>
        <a:ext cx="1093859" cy="1093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1D1E2-1EC3-4855-8FA3-40206E4B5C7D}">
      <dsp:nvSpPr>
        <dsp:cNvPr id="0" name=""/>
        <dsp:cNvSpPr/>
      </dsp:nvSpPr>
      <dsp:spPr>
        <a:xfrm>
          <a:off x="1723786" y="2304045"/>
          <a:ext cx="2600196" cy="2249275"/>
        </a:xfrm>
        <a:prstGeom prst="hexagon">
          <a:avLst>
            <a:gd name="adj" fmla="val 28570"/>
            <a:gd name="vf" fmla="val 115470"/>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AU" sz="3600" b="1" kern="1200" dirty="0"/>
            <a:t>Six key areas</a:t>
          </a:r>
        </a:p>
      </dsp:txBody>
      <dsp:txXfrm>
        <a:off x="2154675" y="2676781"/>
        <a:ext cx="1738418" cy="1503803"/>
      </dsp:txXfrm>
    </dsp:sp>
    <dsp:sp modelId="{5E3C6624-746E-48DC-9511-A5C7F0432753}">
      <dsp:nvSpPr>
        <dsp:cNvPr id="0" name=""/>
        <dsp:cNvSpPr/>
      </dsp:nvSpPr>
      <dsp:spPr>
        <a:xfrm>
          <a:off x="3352009" y="1227919"/>
          <a:ext cx="981046" cy="845301"/>
        </a:xfrm>
        <a:prstGeom prst="hexagon">
          <a:avLst>
            <a:gd name="adj" fmla="val 28900"/>
            <a:gd name="vf" fmla="val 11547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302EE158-BBF3-4D80-9C2C-5999FBE7D457}">
      <dsp:nvSpPr>
        <dsp:cNvPr id="0" name=""/>
        <dsp:cNvSpPr/>
      </dsp:nvSpPr>
      <dsp:spPr>
        <a:xfrm>
          <a:off x="1963302" y="258327"/>
          <a:ext cx="2130842" cy="1843429"/>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0" kern="1200"/>
            <a:t>Food </a:t>
          </a:r>
          <a:r>
            <a:rPr lang="en-AU" sz="1800" b="0" kern="1200" dirty="0"/>
            <a:t>production</a:t>
          </a:r>
        </a:p>
      </dsp:txBody>
      <dsp:txXfrm>
        <a:off x="2316428" y="563823"/>
        <a:ext cx="1424590" cy="1232437"/>
      </dsp:txXfrm>
    </dsp:sp>
    <dsp:sp modelId="{34CA4E38-EB5C-4E58-91F9-C1FBD80FC9EF}">
      <dsp:nvSpPr>
        <dsp:cNvPr id="0" name=""/>
        <dsp:cNvSpPr/>
      </dsp:nvSpPr>
      <dsp:spPr>
        <a:xfrm>
          <a:off x="4496966" y="2808182"/>
          <a:ext cx="981046" cy="84530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14121-FC49-44A3-9E54-A8E77532B495}">
      <dsp:nvSpPr>
        <dsp:cNvPr id="0" name=""/>
        <dsp:cNvSpPr/>
      </dsp:nvSpPr>
      <dsp:spPr>
        <a:xfrm>
          <a:off x="3917532" y="1392159"/>
          <a:ext cx="2130842" cy="1843429"/>
        </a:xfrm>
        <a:prstGeom prst="hexagon">
          <a:avLst>
            <a:gd name="adj" fmla="val 28570"/>
            <a:gd name="vf" fmla="val 115470"/>
          </a:avLst>
        </a:prstGeom>
        <a:solidFill>
          <a:schemeClr val="accent3">
            <a:hueOff val="1474972"/>
            <a:satOff val="-8433"/>
            <a:lumOff val="1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0" kern="1200" dirty="0"/>
            <a:t>Fibre production</a:t>
          </a:r>
        </a:p>
      </dsp:txBody>
      <dsp:txXfrm>
        <a:off x="4270658" y="1697655"/>
        <a:ext cx="1424590" cy="1232437"/>
      </dsp:txXfrm>
    </dsp:sp>
    <dsp:sp modelId="{8E8CE238-65C3-4002-B551-9A8D0694A00C}">
      <dsp:nvSpPr>
        <dsp:cNvPr id="0" name=""/>
        <dsp:cNvSpPr/>
      </dsp:nvSpPr>
      <dsp:spPr>
        <a:xfrm>
          <a:off x="3701605" y="4592002"/>
          <a:ext cx="981046" cy="84530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3903D-E29A-4B0F-9B03-089D6BDBCD1B}">
      <dsp:nvSpPr>
        <dsp:cNvPr id="0" name=""/>
        <dsp:cNvSpPr/>
      </dsp:nvSpPr>
      <dsp:spPr>
        <a:xfrm>
          <a:off x="3917532" y="3621142"/>
          <a:ext cx="2130842" cy="1843429"/>
        </a:xfrm>
        <a:prstGeom prst="hexagon">
          <a:avLst>
            <a:gd name="adj" fmla="val 28570"/>
            <a:gd name="vf" fmla="val 115470"/>
          </a:avLst>
        </a:prstGeom>
        <a:solidFill>
          <a:schemeClr val="accent3">
            <a:hueOff val="2949944"/>
            <a:satOff val="-16866"/>
            <a:lumOff val="3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0" kern="1200" dirty="0"/>
            <a:t>Animals</a:t>
          </a:r>
        </a:p>
      </dsp:txBody>
      <dsp:txXfrm>
        <a:off x="4270658" y="3926638"/>
        <a:ext cx="1424590" cy="1232437"/>
      </dsp:txXfrm>
    </dsp:sp>
    <dsp:sp modelId="{842DC8D9-8B43-4B4F-9290-797B9A80A47B}">
      <dsp:nvSpPr>
        <dsp:cNvPr id="0" name=""/>
        <dsp:cNvSpPr/>
      </dsp:nvSpPr>
      <dsp:spPr>
        <a:xfrm>
          <a:off x="1728625" y="4777169"/>
          <a:ext cx="981046" cy="84530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364AE-2174-435E-A7A1-8211A9157233}">
      <dsp:nvSpPr>
        <dsp:cNvPr id="0" name=""/>
        <dsp:cNvSpPr/>
      </dsp:nvSpPr>
      <dsp:spPr>
        <a:xfrm>
          <a:off x="1963302" y="4756243"/>
          <a:ext cx="2130842" cy="1843429"/>
        </a:xfrm>
        <a:prstGeom prst="hexagon">
          <a:avLst>
            <a:gd name="adj" fmla="val 28570"/>
            <a:gd name="vf" fmla="val 115470"/>
          </a:avLst>
        </a:prstGeom>
        <a:solidFill>
          <a:schemeClr val="accent3">
            <a:hueOff val="4424916"/>
            <a:satOff val="-25298"/>
            <a:lumOff val="4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0" kern="1200" dirty="0"/>
            <a:t>Plants &amp; landscapes</a:t>
          </a:r>
        </a:p>
      </dsp:txBody>
      <dsp:txXfrm>
        <a:off x="2316428" y="5061739"/>
        <a:ext cx="1424590" cy="1232437"/>
      </dsp:txXfrm>
    </dsp:sp>
    <dsp:sp modelId="{F7329C64-D561-4757-9A48-F2C0F231510A}">
      <dsp:nvSpPr>
        <dsp:cNvPr id="0" name=""/>
        <dsp:cNvSpPr/>
      </dsp:nvSpPr>
      <dsp:spPr>
        <a:xfrm>
          <a:off x="564918" y="3197540"/>
          <a:ext cx="981046" cy="84530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61AF0-264E-46E9-AD41-3AE09648FAF3}">
      <dsp:nvSpPr>
        <dsp:cNvPr id="0" name=""/>
        <dsp:cNvSpPr/>
      </dsp:nvSpPr>
      <dsp:spPr>
        <a:xfrm>
          <a:off x="0" y="3622411"/>
          <a:ext cx="2130842" cy="1843429"/>
        </a:xfrm>
        <a:prstGeom prst="hexagon">
          <a:avLst>
            <a:gd name="adj" fmla="val 28570"/>
            <a:gd name="vf" fmla="val 115470"/>
          </a:avLst>
        </a:prstGeom>
        <a:solidFill>
          <a:schemeClr val="accent3">
            <a:hueOff val="5899888"/>
            <a:satOff val="-33731"/>
            <a:lumOff val="6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0" kern="1200" dirty="0"/>
            <a:t>Environment &amp; natural resources management</a:t>
          </a:r>
        </a:p>
      </dsp:txBody>
      <dsp:txXfrm>
        <a:off x="353126" y="3927907"/>
        <a:ext cx="1424590" cy="1232437"/>
      </dsp:txXfrm>
    </dsp:sp>
    <dsp:sp modelId="{C0855BEC-44FB-4031-A6B9-C9710D3101BA}">
      <dsp:nvSpPr>
        <dsp:cNvPr id="0" name=""/>
        <dsp:cNvSpPr/>
      </dsp:nvSpPr>
      <dsp:spPr>
        <a:xfrm>
          <a:off x="0" y="1389623"/>
          <a:ext cx="2130842" cy="1843429"/>
        </a:xfrm>
        <a:prstGeom prst="hexagon">
          <a:avLst>
            <a:gd name="adj" fmla="val 28570"/>
            <a:gd name="vf" fmla="val 115470"/>
          </a:avLst>
        </a:prstGeom>
        <a:solidFill>
          <a:schemeClr val="accent3">
            <a:hueOff val="7374860"/>
            <a:satOff val="-42164"/>
            <a:lumOff val="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0" kern="1200" dirty="0"/>
            <a:t>Related applied sciences</a:t>
          </a:r>
        </a:p>
      </dsp:txBody>
      <dsp:txXfrm>
        <a:off x="353126" y="1695119"/>
        <a:ext cx="1424590" cy="1232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BF185-1BBD-4939-94F0-EBF1ECD4A332}">
      <dsp:nvSpPr>
        <dsp:cNvPr id="0" name=""/>
        <dsp:cNvSpPr/>
      </dsp:nvSpPr>
      <dsp:spPr>
        <a:xfrm>
          <a:off x="3517984" y="2431114"/>
          <a:ext cx="1850855" cy="1850855"/>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New and emerging areas for program and course delivery</a:t>
          </a:r>
          <a:endParaRPr lang="en-AU" sz="1600" kern="1200" dirty="0"/>
        </a:p>
      </dsp:txBody>
      <dsp:txXfrm>
        <a:off x="3789035" y="2702165"/>
        <a:ext cx="1308753" cy="1308753"/>
      </dsp:txXfrm>
    </dsp:sp>
    <dsp:sp modelId="{96471DFC-28F0-4EC9-A655-6E481DF79909}">
      <dsp:nvSpPr>
        <dsp:cNvPr id="0" name=""/>
        <dsp:cNvSpPr/>
      </dsp:nvSpPr>
      <dsp:spPr>
        <a:xfrm rot="16200000">
          <a:off x="4266282" y="1790471"/>
          <a:ext cx="354258" cy="6329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4319421" y="1970195"/>
        <a:ext cx="247981" cy="379755"/>
      </dsp:txXfrm>
    </dsp:sp>
    <dsp:sp modelId="{33637A82-0E07-4E47-977D-7B2A045C021D}">
      <dsp:nvSpPr>
        <dsp:cNvPr id="0" name=""/>
        <dsp:cNvSpPr/>
      </dsp:nvSpPr>
      <dsp:spPr>
        <a:xfrm>
          <a:off x="3521946" y="-80228"/>
          <a:ext cx="1842931" cy="18429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Agribusiness, business and workforce management</a:t>
          </a:r>
          <a:endParaRPr lang="en-AU" sz="1600" kern="1200" dirty="0"/>
        </a:p>
      </dsp:txBody>
      <dsp:txXfrm>
        <a:off x="3791837" y="189663"/>
        <a:ext cx="1303149" cy="1303149"/>
      </dsp:txXfrm>
    </dsp:sp>
    <dsp:sp modelId="{A445A524-7D73-455B-87C0-786E57C76231}">
      <dsp:nvSpPr>
        <dsp:cNvPr id="0" name=""/>
        <dsp:cNvSpPr/>
      </dsp:nvSpPr>
      <dsp:spPr>
        <a:xfrm rot="19285714">
          <a:off x="5243265" y="2260961"/>
          <a:ext cx="354258" cy="632925"/>
        </a:xfrm>
        <a:prstGeom prst="rightArrow">
          <a:avLst>
            <a:gd name="adj1" fmla="val 60000"/>
            <a:gd name="adj2" fmla="val 50000"/>
          </a:avLst>
        </a:prstGeom>
        <a:solidFill>
          <a:schemeClr val="accent2">
            <a:hueOff val="-1558030"/>
            <a:satOff val="1315"/>
            <a:lumOff val="-26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5254858" y="2420677"/>
        <a:ext cx="247981" cy="379755"/>
      </dsp:txXfrm>
    </dsp:sp>
    <dsp:sp modelId="{44FB325F-38FF-4ADE-AAC3-6EA7786F9887}">
      <dsp:nvSpPr>
        <dsp:cNvPr id="0" name=""/>
        <dsp:cNvSpPr/>
      </dsp:nvSpPr>
      <dsp:spPr>
        <a:xfrm>
          <a:off x="5488490" y="866809"/>
          <a:ext cx="1842931" cy="1842931"/>
        </a:xfrm>
        <a:prstGeom prst="ellipse">
          <a:avLst/>
        </a:prstGeom>
        <a:solidFill>
          <a:schemeClr val="accent2">
            <a:hueOff val="-1558030"/>
            <a:satOff val="1315"/>
            <a:lumOff val="-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Sustainable food production and supply systems</a:t>
          </a:r>
          <a:endParaRPr lang="en-AU" sz="1600" b="0" kern="1200" dirty="0"/>
        </a:p>
      </dsp:txBody>
      <dsp:txXfrm>
        <a:off x="5758381" y="1136700"/>
        <a:ext cx="1303149" cy="1303149"/>
      </dsp:txXfrm>
    </dsp:sp>
    <dsp:sp modelId="{DD6E8033-0584-4B36-86B3-C9EBB125AB7A}">
      <dsp:nvSpPr>
        <dsp:cNvPr id="0" name=""/>
        <dsp:cNvSpPr/>
      </dsp:nvSpPr>
      <dsp:spPr>
        <a:xfrm rot="771429">
          <a:off x="5484560" y="3318143"/>
          <a:ext cx="354258" cy="632925"/>
        </a:xfrm>
        <a:prstGeom prst="rightArrow">
          <a:avLst>
            <a:gd name="adj1" fmla="val 60000"/>
            <a:gd name="adj2" fmla="val 50000"/>
          </a:avLst>
        </a:prstGeom>
        <a:solidFill>
          <a:schemeClr val="accent2">
            <a:hueOff val="-3116060"/>
            <a:satOff val="2630"/>
            <a:lumOff val="-53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5485892" y="3432904"/>
        <a:ext cx="247981" cy="379755"/>
      </dsp:txXfrm>
    </dsp:sp>
    <dsp:sp modelId="{BDA9E0E8-633E-4D50-910E-99D6A394F5F0}">
      <dsp:nvSpPr>
        <dsp:cNvPr id="0" name=""/>
        <dsp:cNvSpPr/>
      </dsp:nvSpPr>
      <dsp:spPr>
        <a:xfrm>
          <a:off x="5974187" y="2994784"/>
          <a:ext cx="1842931" cy="1842931"/>
        </a:xfrm>
        <a:prstGeom prst="ellipse">
          <a:avLst/>
        </a:prstGeom>
        <a:solidFill>
          <a:schemeClr val="accent2">
            <a:hueOff val="-3116060"/>
            <a:satOff val="2630"/>
            <a:lumOff val="-5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0" kern="1200" dirty="0"/>
            <a:t>Animal welfare</a:t>
          </a:r>
        </a:p>
      </dsp:txBody>
      <dsp:txXfrm>
        <a:off x="6244078" y="3264675"/>
        <a:ext cx="1303149" cy="1303149"/>
      </dsp:txXfrm>
    </dsp:sp>
    <dsp:sp modelId="{B49A3B99-2FFA-41D1-95F1-495FAA2D7C74}">
      <dsp:nvSpPr>
        <dsp:cNvPr id="0" name=""/>
        <dsp:cNvSpPr/>
      </dsp:nvSpPr>
      <dsp:spPr>
        <a:xfrm rot="3857143">
          <a:off x="4808467" y="4165936"/>
          <a:ext cx="354258" cy="632925"/>
        </a:xfrm>
        <a:prstGeom prst="rightArrow">
          <a:avLst>
            <a:gd name="adj1" fmla="val 60000"/>
            <a:gd name="adj2" fmla="val 50000"/>
          </a:avLst>
        </a:prstGeom>
        <a:solidFill>
          <a:schemeClr val="accent2">
            <a:hueOff val="-4674089"/>
            <a:satOff val="3945"/>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4838550" y="4244645"/>
        <a:ext cx="247981" cy="379755"/>
      </dsp:txXfrm>
    </dsp:sp>
    <dsp:sp modelId="{AF183B04-DAC5-4297-B281-D3BB6AB533D8}">
      <dsp:nvSpPr>
        <dsp:cNvPr id="0" name=""/>
        <dsp:cNvSpPr/>
      </dsp:nvSpPr>
      <dsp:spPr>
        <a:xfrm>
          <a:off x="4613296" y="4701288"/>
          <a:ext cx="1842931" cy="1842931"/>
        </a:xfrm>
        <a:prstGeom prst="ellipse">
          <a:avLst/>
        </a:prstGeom>
        <a:solidFill>
          <a:schemeClr val="accent2">
            <a:hueOff val="-4674089"/>
            <a:satOff val="3945"/>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0" kern="1200" dirty="0"/>
            <a:t>Biosecurity</a:t>
          </a:r>
        </a:p>
      </dsp:txBody>
      <dsp:txXfrm>
        <a:off x="4883187" y="4971179"/>
        <a:ext cx="1303149" cy="1303149"/>
      </dsp:txXfrm>
    </dsp:sp>
    <dsp:sp modelId="{5163C04A-0A4B-4519-874F-7894B74A087E}">
      <dsp:nvSpPr>
        <dsp:cNvPr id="0" name=""/>
        <dsp:cNvSpPr/>
      </dsp:nvSpPr>
      <dsp:spPr>
        <a:xfrm rot="6942857">
          <a:off x="3724098" y="4165936"/>
          <a:ext cx="354258" cy="632925"/>
        </a:xfrm>
        <a:prstGeom prst="rightArrow">
          <a:avLst>
            <a:gd name="adj1" fmla="val 60000"/>
            <a:gd name="adj2" fmla="val 50000"/>
          </a:avLst>
        </a:prstGeom>
        <a:solidFill>
          <a:schemeClr val="accent2">
            <a:hueOff val="-6232119"/>
            <a:satOff val="5260"/>
            <a:lumOff val="-10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rot="10800000">
        <a:off x="3800292" y="4244645"/>
        <a:ext cx="247981" cy="379755"/>
      </dsp:txXfrm>
    </dsp:sp>
    <dsp:sp modelId="{B863FFF2-14F9-409C-8E5D-472DE2903B02}">
      <dsp:nvSpPr>
        <dsp:cNvPr id="0" name=""/>
        <dsp:cNvSpPr/>
      </dsp:nvSpPr>
      <dsp:spPr>
        <a:xfrm>
          <a:off x="2430596" y="4701288"/>
          <a:ext cx="1842931" cy="1842931"/>
        </a:xfrm>
        <a:prstGeom prst="ellipse">
          <a:avLst/>
        </a:prstGeom>
        <a:solidFill>
          <a:schemeClr val="accent2">
            <a:hueOff val="-6232119"/>
            <a:satOff val="5260"/>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Organic production (plants and animal systems)</a:t>
          </a:r>
          <a:endParaRPr lang="en-AU" sz="1600" b="0" kern="1200" dirty="0"/>
        </a:p>
      </dsp:txBody>
      <dsp:txXfrm>
        <a:off x="2700487" y="4971179"/>
        <a:ext cx="1303149" cy="1303149"/>
      </dsp:txXfrm>
    </dsp:sp>
    <dsp:sp modelId="{E47B3612-FCF3-4049-9B54-09E37DA092F9}">
      <dsp:nvSpPr>
        <dsp:cNvPr id="0" name=""/>
        <dsp:cNvSpPr/>
      </dsp:nvSpPr>
      <dsp:spPr>
        <a:xfrm rot="10028571">
          <a:off x="3048005" y="3318143"/>
          <a:ext cx="354258" cy="632925"/>
        </a:xfrm>
        <a:prstGeom prst="rightArrow">
          <a:avLst>
            <a:gd name="adj1" fmla="val 60000"/>
            <a:gd name="adj2" fmla="val 50000"/>
          </a:avLst>
        </a:prstGeom>
        <a:solidFill>
          <a:schemeClr val="accent2">
            <a:hueOff val="-7790149"/>
            <a:satOff val="6575"/>
            <a:lumOff val="-133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rot="10800000">
        <a:off x="3152950" y="3432904"/>
        <a:ext cx="247981" cy="379755"/>
      </dsp:txXfrm>
    </dsp:sp>
    <dsp:sp modelId="{D2D20FFD-068C-4DAA-B0ED-6D52FC62D61E}">
      <dsp:nvSpPr>
        <dsp:cNvPr id="0" name=""/>
        <dsp:cNvSpPr/>
      </dsp:nvSpPr>
      <dsp:spPr>
        <a:xfrm>
          <a:off x="1069705" y="2994784"/>
          <a:ext cx="1842931" cy="1842931"/>
        </a:xfrm>
        <a:prstGeom prst="ellipse">
          <a:avLst/>
        </a:prstGeom>
        <a:solidFill>
          <a:schemeClr val="accent2">
            <a:hueOff val="-7790149"/>
            <a:satOff val="6575"/>
            <a:lumOff val="-133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0" kern="1200" dirty="0"/>
            <a:t>Sustainable resource management</a:t>
          </a:r>
        </a:p>
      </dsp:txBody>
      <dsp:txXfrm>
        <a:off x="1339596" y="3264675"/>
        <a:ext cx="1303149" cy="1303149"/>
      </dsp:txXfrm>
    </dsp:sp>
    <dsp:sp modelId="{5E9CEFE0-CE1D-424C-B006-256195C1D0F1}">
      <dsp:nvSpPr>
        <dsp:cNvPr id="0" name=""/>
        <dsp:cNvSpPr/>
      </dsp:nvSpPr>
      <dsp:spPr>
        <a:xfrm rot="13114286">
          <a:off x="3289300" y="2260961"/>
          <a:ext cx="354258" cy="632925"/>
        </a:xfrm>
        <a:prstGeom prst="rightArrow">
          <a:avLst>
            <a:gd name="adj1" fmla="val 60000"/>
            <a:gd name="adj2" fmla="val 50000"/>
          </a:avLst>
        </a:prstGeom>
        <a:solidFill>
          <a:schemeClr val="accent2">
            <a:hueOff val="-9348179"/>
            <a:satOff val="7890"/>
            <a:lumOff val="-1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rot="10800000">
        <a:off x="3383984" y="2420677"/>
        <a:ext cx="247981" cy="379755"/>
      </dsp:txXfrm>
    </dsp:sp>
    <dsp:sp modelId="{3CEF7B70-6E78-4EC5-930B-F47BDBFE2FA6}">
      <dsp:nvSpPr>
        <dsp:cNvPr id="0" name=""/>
        <dsp:cNvSpPr/>
      </dsp:nvSpPr>
      <dsp:spPr>
        <a:xfrm>
          <a:off x="1555401" y="866809"/>
          <a:ext cx="1842931" cy="1842931"/>
        </a:xfrm>
        <a:prstGeom prst="ellipse">
          <a:avLst/>
        </a:prstGeom>
        <a:solidFill>
          <a:schemeClr val="accent2">
            <a:hueOff val="-9348179"/>
            <a:satOff val="7890"/>
            <a:lumOff val="-1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0" kern="1200" dirty="0"/>
            <a:t>Public amenity</a:t>
          </a:r>
        </a:p>
      </dsp:txBody>
      <dsp:txXfrm>
        <a:off x="1825292" y="1136700"/>
        <a:ext cx="1303149" cy="1303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6A722-B081-455C-86F8-11CB5727F428}">
      <dsp:nvSpPr>
        <dsp:cNvPr id="0" name=""/>
        <dsp:cNvSpPr/>
      </dsp:nvSpPr>
      <dsp:spPr>
        <a:xfrm>
          <a:off x="-4791904" y="-734443"/>
          <a:ext cx="5707513" cy="5707513"/>
        </a:xfrm>
        <a:prstGeom prst="blockArc">
          <a:avLst>
            <a:gd name="adj1" fmla="val 18900000"/>
            <a:gd name="adj2" fmla="val 2700000"/>
            <a:gd name="adj3" fmla="val 378"/>
          </a:avLst>
        </a:prstGeom>
        <a:solidFill>
          <a:schemeClr val="accent6"/>
        </a:solid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ABC95DF-7A06-43B6-9C68-DB0AA555E5B3}">
      <dsp:nvSpPr>
        <dsp:cNvPr id="0" name=""/>
        <dsp:cNvSpPr/>
      </dsp:nvSpPr>
      <dsp:spPr>
        <a:xfrm>
          <a:off x="400674" y="264829"/>
          <a:ext cx="7142330" cy="5299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686"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t>   Increase skilled labour supply</a:t>
          </a:r>
        </a:p>
      </dsp:txBody>
      <dsp:txXfrm>
        <a:off x="400674" y="264829"/>
        <a:ext cx="7142330" cy="529997"/>
      </dsp:txXfrm>
    </dsp:sp>
    <dsp:sp modelId="{DD2441F7-5D0F-4F05-823F-349358091371}">
      <dsp:nvSpPr>
        <dsp:cNvPr id="0" name=""/>
        <dsp:cNvSpPr/>
      </dsp:nvSpPr>
      <dsp:spPr>
        <a:xfrm>
          <a:off x="69426" y="198579"/>
          <a:ext cx="662497" cy="66249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CD6F43-6184-4548-A07F-A835E917BD9C}">
      <dsp:nvSpPr>
        <dsp:cNvPr id="0" name=""/>
        <dsp:cNvSpPr/>
      </dsp:nvSpPr>
      <dsp:spPr>
        <a:xfrm>
          <a:off x="780455" y="1059571"/>
          <a:ext cx="6762549" cy="529997"/>
        </a:xfrm>
        <a:prstGeom prst="rect">
          <a:avLst/>
        </a:prstGeom>
        <a:solidFill>
          <a:schemeClr val="accent3">
            <a:hueOff val="1843715"/>
            <a:satOff val="-10541"/>
            <a:lumOff val="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686"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t>   Grow the provision of education services</a:t>
          </a:r>
        </a:p>
      </dsp:txBody>
      <dsp:txXfrm>
        <a:off x="780455" y="1059571"/>
        <a:ext cx="6762549" cy="529997"/>
      </dsp:txXfrm>
    </dsp:sp>
    <dsp:sp modelId="{505D9B44-5428-461A-85AD-F22BD36673F1}">
      <dsp:nvSpPr>
        <dsp:cNvPr id="0" name=""/>
        <dsp:cNvSpPr/>
      </dsp:nvSpPr>
      <dsp:spPr>
        <a:xfrm>
          <a:off x="449206" y="993322"/>
          <a:ext cx="662497" cy="662497"/>
        </a:xfrm>
        <a:prstGeom prst="ellipse">
          <a:avLst/>
        </a:prstGeom>
        <a:solidFill>
          <a:schemeClr val="lt1">
            <a:hueOff val="0"/>
            <a:satOff val="0"/>
            <a:lumOff val="0"/>
            <a:alphaOff val="0"/>
          </a:schemeClr>
        </a:solidFill>
        <a:ln w="25400" cap="flat" cmpd="sng" algn="ctr">
          <a:solidFill>
            <a:schemeClr val="accent3">
              <a:hueOff val="1843715"/>
              <a:satOff val="-10541"/>
              <a:lumOff val="1912"/>
              <a:alphaOff val="0"/>
            </a:schemeClr>
          </a:solidFill>
          <a:prstDash val="solid"/>
        </a:ln>
        <a:effectLst/>
      </dsp:spPr>
      <dsp:style>
        <a:lnRef idx="2">
          <a:scrgbClr r="0" g="0" b="0"/>
        </a:lnRef>
        <a:fillRef idx="1">
          <a:scrgbClr r="0" g="0" b="0"/>
        </a:fillRef>
        <a:effectRef idx="0">
          <a:scrgbClr r="0" g="0" b="0"/>
        </a:effectRef>
        <a:fontRef idx="minor"/>
      </dsp:style>
    </dsp:sp>
    <dsp:sp modelId="{F6DBCAC8-F7AF-455C-9543-5CC6B7602CBC}">
      <dsp:nvSpPr>
        <dsp:cNvPr id="0" name=""/>
        <dsp:cNvSpPr/>
      </dsp:nvSpPr>
      <dsp:spPr>
        <a:xfrm>
          <a:off x="897017" y="1854314"/>
          <a:ext cx="6645987" cy="529997"/>
        </a:xfrm>
        <a:prstGeom prst="rect">
          <a:avLst/>
        </a:prstGeom>
        <a:solidFill>
          <a:schemeClr val="accent3">
            <a:hueOff val="3687430"/>
            <a:satOff val="-21082"/>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686"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t>   Raise the profile of the sector</a:t>
          </a:r>
        </a:p>
      </dsp:txBody>
      <dsp:txXfrm>
        <a:off x="897017" y="1854314"/>
        <a:ext cx="6645987" cy="529997"/>
      </dsp:txXfrm>
    </dsp:sp>
    <dsp:sp modelId="{E7DB1B89-CB89-4DAF-BE64-B6149DD7B920}">
      <dsp:nvSpPr>
        <dsp:cNvPr id="0" name=""/>
        <dsp:cNvSpPr/>
      </dsp:nvSpPr>
      <dsp:spPr>
        <a:xfrm>
          <a:off x="565769" y="1788064"/>
          <a:ext cx="662497" cy="662497"/>
        </a:xfrm>
        <a:prstGeom prst="ellipse">
          <a:avLst/>
        </a:prstGeom>
        <a:solidFill>
          <a:schemeClr val="lt1">
            <a:hueOff val="0"/>
            <a:satOff val="0"/>
            <a:lumOff val="0"/>
            <a:alphaOff val="0"/>
          </a:schemeClr>
        </a:solidFill>
        <a:ln w="25400" cap="flat" cmpd="sng" algn="ctr">
          <a:solidFill>
            <a:schemeClr val="accent3">
              <a:hueOff val="3687430"/>
              <a:satOff val="-21082"/>
              <a:lumOff val="3824"/>
              <a:alphaOff val="0"/>
            </a:schemeClr>
          </a:solidFill>
          <a:prstDash val="solid"/>
        </a:ln>
        <a:effectLst/>
      </dsp:spPr>
      <dsp:style>
        <a:lnRef idx="2">
          <a:scrgbClr r="0" g="0" b="0"/>
        </a:lnRef>
        <a:fillRef idx="1">
          <a:scrgbClr r="0" g="0" b="0"/>
        </a:fillRef>
        <a:effectRef idx="0">
          <a:scrgbClr r="0" g="0" b="0"/>
        </a:effectRef>
        <a:fontRef idx="minor"/>
      </dsp:style>
    </dsp:sp>
    <dsp:sp modelId="{AD87B879-83E2-4962-885B-EFA94B8CE379}">
      <dsp:nvSpPr>
        <dsp:cNvPr id="0" name=""/>
        <dsp:cNvSpPr/>
      </dsp:nvSpPr>
      <dsp:spPr>
        <a:xfrm>
          <a:off x="780455" y="2649056"/>
          <a:ext cx="6762549" cy="529997"/>
        </a:xfrm>
        <a:prstGeom prst="rect">
          <a:avLst/>
        </a:prstGeom>
        <a:solidFill>
          <a:schemeClr val="accent3">
            <a:hueOff val="5531145"/>
            <a:satOff val="-31623"/>
            <a:lumOff val="57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686"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t>   Utilise learning technologies</a:t>
          </a:r>
        </a:p>
      </dsp:txBody>
      <dsp:txXfrm>
        <a:off x="780455" y="2649056"/>
        <a:ext cx="6762549" cy="529997"/>
      </dsp:txXfrm>
    </dsp:sp>
    <dsp:sp modelId="{7C68D9B7-11FD-4F7B-9DC1-EEBF1191511C}">
      <dsp:nvSpPr>
        <dsp:cNvPr id="0" name=""/>
        <dsp:cNvSpPr/>
      </dsp:nvSpPr>
      <dsp:spPr>
        <a:xfrm>
          <a:off x="449206" y="2582806"/>
          <a:ext cx="662497" cy="662497"/>
        </a:xfrm>
        <a:prstGeom prst="ellipse">
          <a:avLst/>
        </a:prstGeom>
        <a:solidFill>
          <a:schemeClr val="lt1">
            <a:hueOff val="0"/>
            <a:satOff val="0"/>
            <a:lumOff val="0"/>
            <a:alphaOff val="0"/>
          </a:schemeClr>
        </a:solidFill>
        <a:ln w="25400" cap="flat" cmpd="sng" algn="ctr">
          <a:solidFill>
            <a:schemeClr val="accent3">
              <a:hueOff val="5531145"/>
              <a:satOff val="-31623"/>
              <a:lumOff val="5736"/>
              <a:alphaOff val="0"/>
            </a:schemeClr>
          </a:solidFill>
          <a:prstDash val="solid"/>
        </a:ln>
        <a:effectLst/>
      </dsp:spPr>
      <dsp:style>
        <a:lnRef idx="2">
          <a:scrgbClr r="0" g="0" b="0"/>
        </a:lnRef>
        <a:fillRef idx="1">
          <a:scrgbClr r="0" g="0" b="0"/>
        </a:fillRef>
        <a:effectRef idx="0">
          <a:scrgbClr r="0" g="0" b="0"/>
        </a:effectRef>
        <a:fontRef idx="minor"/>
      </dsp:style>
    </dsp:sp>
    <dsp:sp modelId="{9A424815-B74D-4546-B4E2-4D1BE3660A6D}">
      <dsp:nvSpPr>
        <dsp:cNvPr id="0" name=""/>
        <dsp:cNvSpPr/>
      </dsp:nvSpPr>
      <dsp:spPr>
        <a:xfrm>
          <a:off x="400674" y="3443798"/>
          <a:ext cx="7142330" cy="529997"/>
        </a:xfrm>
        <a:prstGeom prst="rect">
          <a:avLst/>
        </a:prstGeom>
        <a:solidFill>
          <a:schemeClr val="accent3">
            <a:hueOff val="7374860"/>
            <a:satOff val="-42164"/>
            <a:lumOff val="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686"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t>   Strengthen and build industry partnerships</a:t>
          </a:r>
        </a:p>
      </dsp:txBody>
      <dsp:txXfrm>
        <a:off x="400674" y="3443798"/>
        <a:ext cx="7142330" cy="529997"/>
      </dsp:txXfrm>
    </dsp:sp>
    <dsp:sp modelId="{EF4BEADF-7279-40B4-98CE-9A3203649F69}">
      <dsp:nvSpPr>
        <dsp:cNvPr id="0" name=""/>
        <dsp:cNvSpPr/>
      </dsp:nvSpPr>
      <dsp:spPr>
        <a:xfrm>
          <a:off x="69426" y="3377549"/>
          <a:ext cx="662497" cy="662497"/>
        </a:xfrm>
        <a:prstGeom prst="ellipse">
          <a:avLst/>
        </a:prstGeom>
        <a:solidFill>
          <a:schemeClr val="lt1">
            <a:hueOff val="0"/>
            <a:satOff val="0"/>
            <a:lumOff val="0"/>
            <a:alphaOff val="0"/>
          </a:schemeClr>
        </a:solidFill>
        <a:ln w="25400" cap="flat" cmpd="sng" algn="ctr">
          <a:solidFill>
            <a:schemeClr val="accent3">
              <a:hueOff val="7374860"/>
              <a:satOff val="-42164"/>
              <a:lumOff val="764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F6F82-D206-42CA-8448-80F08CE54174}">
      <dsp:nvSpPr>
        <dsp:cNvPr id="0" name=""/>
        <dsp:cNvSpPr/>
      </dsp:nvSpPr>
      <dsp:spPr>
        <a:xfrm>
          <a:off x="2972793" y="3433648"/>
          <a:ext cx="2484039" cy="2484039"/>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AU" sz="3100" b="0" kern="1200" dirty="0">
              <a:solidFill>
                <a:schemeClr val="bg1"/>
              </a:solidFill>
            </a:rPr>
            <a:t>Food and Fibre Centre</a:t>
          </a:r>
        </a:p>
      </dsp:txBody>
      <dsp:txXfrm>
        <a:off x="3336572" y="3797427"/>
        <a:ext cx="1756481" cy="1756481"/>
      </dsp:txXfrm>
    </dsp:sp>
    <dsp:sp modelId="{959BEC8A-DD34-481D-A363-9363978E9EA4}">
      <dsp:nvSpPr>
        <dsp:cNvPr id="0" name=""/>
        <dsp:cNvSpPr/>
      </dsp:nvSpPr>
      <dsp:spPr>
        <a:xfrm rot="10800000">
          <a:off x="791227" y="4353872"/>
          <a:ext cx="2061579" cy="64359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F26CF4-5890-4C4A-9366-1EDF9592DD21}">
      <dsp:nvSpPr>
        <dsp:cNvPr id="0" name=""/>
        <dsp:cNvSpPr/>
      </dsp:nvSpPr>
      <dsp:spPr>
        <a:xfrm>
          <a:off x="-165127" y="3910584"/>
          <a:ext cx="1912710" cy="15301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Innovative multi functional learning centre</a:t>
          </a:r>
        </a:p>
      </dsp:txBody>
      <dsp:txXfrm>
        <a:off x="-120310" y="3955401"/>
        <a:ext cx="1823076" cy="1440534"/>
      </dsp:txXfrm>
    </dsp:sp>
    <dsp:sp modelId="{B6FC3B07-F275-4162-9433-71B1047B2CC2}">
      <dsp:nvSpPr>
        <dsp:cNvPr id="0" name=""/>
        <dsp:cNvSpPr/>
      </dsp:nvSpPr>
      <dsp:spPr>
        <a:xfrm rot="12669246">
          <a:off x="1299157" y="3164077"/>
          <a:ext cx="1895026" cy="643592"/>
        </a:xfrm>
        <a:prstGeom prst="leftArrow">
          <a:avLst>
            <a:gd name="adj1" fmla="val 60000"/>
            <a:gd name="adj2" fmla="val 50000"/>
          </a:avLst>
        </a:prstGeom>
        <a:solidFill>
          <a:schemeClr val="accent3">
            <a:hueOff val="1474972"/>
            <a:satOff val="-8433"/>
            <a:lumOff val="1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AE8E5-34CC-4107-8CBF-478115418CEA}">
      <dsp:nvSpPr>
        <dsp:cNvPr id="0" name=""/>
        <dsp:cNvSpPr/>
      </dsp:nvSpPr>
      <dsp:spPr>
        <a:xfrm>
          <a:off x="479453" y="2230600"/>
          <a:ext cx="1912710" cy="1530168"/>
        </a:xfrm>
        <a:prstGeom prst="roundRect">
          <a:avLst>
            <a:gd name="adj" fmla="val 10000"/>
          </a:avLst>
        </a:prstGeom>
        <a:solidFill>
          <a:schemeClr val="accent3">
            <a:hueOff val="1474972"/>
            <a:satOff val="-8433"/>
            <a:lumOff val="1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Teaching and research laboratory</a:t>
          </a:r>
          <a:endParaRPr lang="en-AU" sz="2000" i="1" kern="1200" dirty="0"/>
        </a:p>
      </dsp:txBody>
      <dsp:txXfrm>
        <a:off x="524270" y="2275417"/>
        <a:ext cx="1823076" cy="1440534"/>
      </dsp:txXfrm>
    </dsp:sp>
    <dsp:sp modelId="{8DDD4EBC-A0CC-4ECE-B7BE-C5F6EA8A3626}">
      <dsp:nvSpPr>
        <dsp:cNvPr id="0" name=""/>
        <dsp:cNvSpPr/>
      </dsp:nvSpPr>
      <dsp:spPr>
        <a:xfrm rot="15120000">
          <a:off x="2444608" y="2078188"/>
          <a:ext cx="2061579" cy="643592"/>
        </a:xfrm>
        <a:prstGeom prst="leftArrow">
          <a:avLst>
            <a:gd name="adj1" fmla="val 60000"/>
            <a:gd name="adj2" fmla="val 50000"/>
          </a:avLst>
        </a:prstGeom>
        <a:solidFill>
          <a:schemeClr val="accent3">
            <a:hueOff val="2949944"/>
            <a:satOff val="-16866"/>
            <a:lumOff val="3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0F00E0-3F0F-4161-B16E-96A23E59C4F7}">
      <dsp:nvSpPr>
        <dsp:cNvPr id="0" name=""/>
        <dsp:cNvSpPr/>
      </dsp:nvSpPr>
      <dsp:spPr>
        <a:xfrm>
          <a:off x="2200511" y="654561"/>
          <a:ext cx="1912710" cy="1530168"/>
        </a:xfrm>
        <a:prstGeom prst="roundRect">
          <a:avLst>
            <a:gd name="adj" fmla="val 10000"/>
          </a:avLst>
        </a:prstGeom>
        <a:solidFill>
          <a:schemeClr val="accent3">
            <a:hueOff val="2949944"/>
            <a:satOff val="-16866"/>
            <a:lumOff val="3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Animal studies and vet nursing </a:t>
          </a:r>
        </a:p>
      </dsp:txBody>
      <dsp:txXfrm>
        <a:off x="2245328" y="699378"/>
        <a:ext cx="1823076" cy="1440534"/>
      </dsp:txXfrm>
    </dsp:sp>
    <dsp:sp modelId="{F4DF5D63-3A09-49C8-B7F9-85EB647D7E21}">
      <dsp:nvSpPr>
        <dsp:cNvPr id="0" name=""/>
        <dsp:cNvSpPr/>
      </dsp:nvSpPr>
      <dsp:spPr>
        <a:xfrm rot="17280000">
          <a:off x="3923437" y="2078188"/>
          <a:ext cx="2061579" cy="643592"/>
        </a:xfrm>
        <a:prstGeom prst="leftArrow">
          <a:avLst>
            <a:gd name="adj1" fmla="val 60000"/>
            <a:gd name="adj2" fmla="val 50000"/>
          </a:avLst>
        </a:prstGeom>
        <a:solidFill>
          <a:schemeClr val="accent3">
            <a:hueOff val="4424916"/>
            <a:satOff val="-25298"/>
            <a:lumOff val="45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6AD532-73DF-411B-B33A-A26E3CE00FFA}">
      <dsp:nvSpPr>
        <dsp:cNvPr id="0" name=""/>
        <dsp:cNvSpPr/>
      </dsp:nvSpPr>
      <dsp:spPr>
        <a:xfrm>
          <a:off x="4316403" y="654561"/>
          <a:ext cx="1912710" cy="1530168"/>
        </a:xfrm>
        <a:prstGeom prst="roundRect">
          <a:avLst>
            <a:gd name="adj" fmla="val 10000"/>
          </a:avLst>
        </a:prstGeom>
        <a:solidFill>
          <a:schemeClr val="accent3">
            <a:hueOff val="4424916"/>
            <a:satOff val="-25298"/>
            <a:lumOff val="4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All weather practical training </a:t>
          </a:r>
        </a:p>
      </dsp:txBody>
      <dsp:txXfrm>
        <a:off x="4361220" y="699378"/>
        <a:ext cx="1823076" cy="1440534"/>
      </dsp:txXfrm>
    </dsp:sp>
    <dsp:sp modelId="{1950D202-D767-4A8C-B2CB-7EA671B4A159}">
      <dsp:nvSpPr>
        <dsp:cNvPr id="0" name=""/>
        <dsp:cNvSpPr/>
      </dsp:nvSpPr>
      <dsp:spPr>
        <a:xfrm rot="19760670">
          <a:off x="5244832" y="3168477"/>
          <a:ext cx="1939900" cy="643592"/>
        </a:xfrm>
        <a:prstGeom prst="leftArrow">
          <a:avLst>
            <a:gd name="adj1" fmla="val 60000"/>
            <a:gd name="adj2" fmla="val 50000"/>
          </a:avLst>
        </a:prstGeom>
        <a:solidFill>
          <a:schemeClr val="accent3">
            <a:hueOff val="5899888"/>
            <a:satOff val="-33731"/>
            <a:lumOff val="6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494F60-6E55-49A6-AC25-750E1B8F5661}">
      <dsp:nvSpPr>
        <dsp:cNvPr id="0" name=""/>
        <dsp:cNvSpPr/>
      </dsp:nvSpPr>
      <dsp:spPr>
        <a:xfrm>
          <a:off x="6092825" y="2230636"/>
          <a:ext cx="1912710" cy="1530168"/>
        </a:xfrm>
        <a:prstGeom prst="roundRect">
          <a:avLst>
            <a:gd name="adj" fmla="val 10000"/>
          </a:avLst>
        </a:prstGeom>
        <a:solidFill>
          <a:schemeClr val="accent3">
            <a:hueOff val="5899888"/>
            <a:satOff val="-33731"/>
            <a:lumOff val="6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Horticulture and landscaping </a:t>
          </a:r>
        </a:p>
      </dsp:txBody>
      <dsp:txXfrm>
        <a:off x="6137642" y="2275453"/>
        <a:ext cx="1823076" cy="1440534"/>
      </dsp:txXfrm>
    </dsp:sp>
    <dsp:sp modelId="{2B84A3DB-52C2-431C-846A-3BCB805C6CD0}">
      <dsp:nvSpPr>
        <dsp:cNvPr id="0" name=""/>
        <dsp:cNvSpPr/>
      </dsp:nvSpPr>
      <dsp:spPr>
        <a:xfrm>
          <a:off x="5576818" y="4353872"/>
          <a:ext cx="2061579" cy="643592"/>
        </a:xfrm>
        <a:prstGeom prst="leftArrow">
          <a:avLst>
            <a:gd name="adj1" fmla="val 60000"/>
            <a:gd name="adj2" fmla="val 50000"/>
          </a:avLst>
        </a:prstGeom>
        <a:solidFill>
          <a:schemeClr val="accent3">
            <a:hueOff val="7374860"/>
            <a:satOff val="-42164"/>
            <a:lumOff val="76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C1C54A-4876-4B6E-B5CE-4170A171C0B2}">
      <dsp:nvSpPr>
        <dsp:cNvPr id="0" name=""/>
        <dsp:cNvSpPr/>
      </dsp:nvSpPr>
      <dsp:spPr>
        <a:xfrm>
          <a:off x="6682042" y="3910584"/>
          <a:ext cx="1912710" cy="1530168"/>
        </a:xfrm>
        <a:prstGeom prst="roundRect">
          <a:avLst>
            <a:gd name="adj" fmla="val 10000"/>
          </a:avLst>
        </a:prstGeom>
        <a:solidFill>
          <a:schemeClr val="accent3">
            <a:hueOff val="7374860"/>
            <a:satOff val="-42164"/>
            <a:lumOff val="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Hydroponic and aquaculture </a:t>
          </a:r>
        </a:p>
      </dsp:txBody>
      <dsp:txXfrm>
        <a:off x="6726859" y="3955401"/>
        <a:ext cx="1823076" cy="14405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AF65513-8D19-4B37-8916-A6E9B5F0C5A3}" type="datetimeFigureOut">
              <a:rPr lang="en-AU" smtClean="0"/>
              <a:t>7/08/2016</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AC61502-A765-4D3D-BFFC-236D1D5BE9D5}" type="slidenum">
              <a:rPr lang="en-AU" smtClean="0"/>
              <a:t>‹#›</a:t>
            </a:fld>
            <a:endParaRPr lang="en-AU" dirty="0"/>
          </a:p>
        </p:txBody>
      </p:sp>
    </p:spTree>
    <p:extLst>
      <p:ext uri="{BB962C8B-B14F-4D97-AF65-F5344CB8AC3E}">
        <p14:creationId xmlns:p14="http://schemas.microsoft.com/office/powerpoint/2010/main" val="264249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Thanks for the opportunity to speak today</a:t>
            </a:r>
            <a:r>
              <a:rPr lang="en-AU" baseline="0" dirty="0"/>
              <a:t> and provide some insight for </a:t>
            </a:r>
            <a:r>
              <a:rPr lang="en-AU" baseline="0" dirty="0" err="1"/>
              <a:t>youin</a:t>
            </a:r>
            <a:r>
              <a:rPr lang="en-AU" baseline="0" dirty="0"/>
              <a:t> relation to the direction of Bendigo TAFE in the Food and </a:t>
            </a:r>
            <a:r>
              <a:rPr lang="en-AU" baseline="0"/>
              <a:t>Fibre area , </a:t>
            </a:r>
            <a:r>
              <a:rPr lang="en-AU" baseline="0" dirty="0"/>
              <a:t>but more broadly, regional TAFE in supporting the Food and Fibre sector</a:t>
            </a:r>
          </a:p>
          <a:p>
            <a:r>
              <a:rPr lang="en-AU" baseline="0" dirty="0"/>
              <a:t>Today I will explore with you our role and purpose as Bendigo TAFE , PART OF THE MERGED Bendigo Kangan Institute </a:t>
            </a:r>
          </a:p>
          <a:p>
            <a:r>
              <a:rPr lang="en-AU" baseline="0" dirty="0"/>
              <a:t>I also want to touch on the current context in the state of Victoria , particularly government initiatives to support regional Victoria </a:t>
            </a:r>
          </a:p>
          <a:p>
            <a:r>
              <a:rPr lang="en-AU" baseline="0" dirty="0"/>
              <a:t>I will share with you some details in relation to the exciting  development of the Bendigo TAFE Food and Fibre Centre , and the emerging directions  for that centre </a:t>
            </a:r>
          </a:p>
          <a:p>
            <a:r>
              <a:rPr lang="en-AU" baseline="0" dirty="0"/>
              <a:t>I will also talk about the collaboration of regional TAFES , working together to better support individuals and enterprises in the food and fibre sector </a:t>
            </a:r>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1</a:t>
            </a:fld>
            <a:endParaRPr lang="en-AU" dirty="0"/>
          </a:p>
        </p:txBody>
      </p:sp>
    </p:spTree>
    <p:extLst>
      <p:ext uri="{BB962C8B-B14F-4D97-AF65-F5344CB8AC3E}">
        <p14:creationId xmlns:p14="http://schemas.microsoft.com/office/powerpoint/2010/main" val="115115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How can we do this </a:t>
            </a:r>
            <a:r>
              <a:rPr lang="en-AU" baseline="0" dirty="0"/>
              <a:t> so that we are able to provide quality training and education in a sustainable  timely and responsive way ?Each </a:t>
            </a:r>
            <a:r>
              <a:rPr lang="en-AU" baseline="0" dirty="0" err="1"/>
              <a:t>tafe</a:t>
            </a:r>
            <a:r>
              <a:rPr lang="en-AU" baseline="0" dirty="0"/>
              <a:t> has areas of specialisation , moving toward a sharing of knowledge and skills across those specialisations to supports  our regional industries </a:t>
            </a:r>
            <a:r>
              <a:rPr lang="en-AU" dirty="0"/>
              <a:t>Partner Institutes William Angliss , south west </a:t>
            </a:r>
            <a:r>
              <a:rPr lang="en-AU" dirty="0" err="1"/>
              <a:t>tafe</a:t>
            </a:r>
            <a:r>
              <a:rPr lang="en-AU" dirty="0"/>
              <a:t> the Gordon </a:t>
            </a:r>
            <a:r>
              <a:rPr lang="en-AU" dirty="0" err="1"/>
              <a:t>Suni</a:t>
            </a:r>
            <a:r>
              <a:rPr lang="en-AU" dirty="0"/>
              <a:t> </a:t>
            </a:r>
            <a:r>
              <a:rPr lang="en-AU" dirty="0" err="1"/>
              <a:t>tafe</a:t>
            </a:r>
            <a:r>
              <a:rPr lang="en-AU" dirty="0"/>
              <a:t> ,</a:t>
            </a:r>
            <a:r>
              <a:rPr lang="en-AU" dirty="0" err="1"/>
              <a:t>wodonga</a:t>
            </a:r>
            <a:r>
              <a:rPr lang="en-AU" dirty="0"/>
              <a:t> TAFE</a:t>
            </a:r>
            <a:r>
              <a:rPr lang="en-AU" baseline="0" dirty="0"/>
              <a:t> Federation training , </a:t>
            </a:r>
            <a:r>
              <a:rPr lang="en-AU" baseline="0" dirty="0" err="1"/>
              <a:t>melbourne</a:t>
            </a:r>
            <a:r>
              <a:rPr lang="en-AU" baseline="0" dirty="0"/>
              <a:t> poly  GOTAFE  LATROBE UNI </a:t>
            </a:r>
          </a:p>
          <a:p>
            <a:r>
              <a:rPr lang="en-AU" baseline="0" dirty="0"/>
              <a:t>A collective agreement reached that we must work together to share expertise and resources to support our industry </a:t>
            </a:r>
            <a:r>
              <a:rPr lang="en-AU" baseline="0" dirty="0" err="1"/>
              <a:t>prtners</a:t>
            </a:r>
            <a:r>
              <a:rPr lang="en-AU" baseline="0" dirty="0"/>
              <a:t> .our aim is to consolidate best practices in innovative teaching and learning by working together to produce and share high quality teaching and learning resources in our respective fields of expertise </a:t>
            </a:r>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10</a:t>
            </a:fld>
            <a:endParaRPr lang="en-AU"/>
          </a:p>
        </p:txBody>
      </p:sp>
    </p:spTree>
    <p:extLst>
      <p:ext uri="{BB962C8B-B14F-4D97-AF65-F5344CB8AC3E}">
        <p14:creationId xmlns:p14="http://schemas.microsoft.com/office/powerpoint/2010/main" val="300292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t>Increase skilled labour supply into Victoria's growing Food and Fibre markets </a:t>
            </a:r>
          </a:p>
          <a:p>
            <a:pPr marL="171450" indent="-171450">
              <a:buFont typeface="Arial" panose="020B0604020202020204" pitchFamily="34" charset="0"/>
              <a:buChar char="•"/>
            </a:pPr>
            <a:r>
              <a:rPr lang="en-AU" sz="1200" dirty="0"/>
              <a:t>Grow the provision of Food and Fibre Education services for Victorian , national and international markets </a:t>
            </a:r>
          </a:p>
          <a:p>
            <a:pPr marL="171450" indent="-171450">
              <a:buFont typeface="Arial" panose="020B0604020202020204" pitchFamily="34" charset="0"/>
              <a:buChar char="•"/>
            </a:pPr>
            <a:r>
              <a:rPr lang="en-AU" sz="1200" dirty="0"/>
              <a:t>Raise the profile of the Food and Fibre sector as a career destination to school leavers and career changers </a:t>
            </a:r>
          </a:p>
          <a:p>
            <a:pPr marL="171450" indent="-171450">
              <a:buFont typeface="Arial" panose="020B0604020202020204" pitchFamily="34" charset="0"/>
              <a:buChar char="•"/>
            </a:pPr>
            <a:r>
              <a:rPr lang="en-AU" sz="1200" dirty="0"/>
              <a:t>Utilise learning technologies to provide high quality, accessible education and training </a:t>
            </a:r>
          </a:p>
          <a:p>
            <a:pPr marL="171450" indent="-171450">
              <a:buFont typeface="Arial" panose="020B0604020202020204" pitchFamily="34" charset="0"/>
              <a:buChar char="•"/>
            </a:pPr>
            <a:r>
              <a:rPr lang="en-AU" sz="1200" dirty="0"/>
              <a:t>Strengthen and build our industry partnerships and connections to meet emerging skill needs </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Our belief is that by working strongly together we </a:t>
            </a:r>
            <a:r>
              <a:rPr lang="en-AU" sz="1200" baseline="0" dirty="0"/>
              <a:t> have a much better chance of helping the food and fibre sector to meet its growth potential </a:t>
            </a:r>
            <a:endParaRPr lang="en-AU" sz="1200" dirty="0"/>
          </a:p>
        </p:txBody>
      </p:sp>
      <p:sp>
        <p:nvSpPr>
          <p:cNvPr id="4" name="Slide Number Placeholder 3"/>
          <p:cNvSpPr>
            <a:spLocks noGrp="1"/>
          </p:cNvSpPr>
          <p:nvPr>
            <p:ph type="sldNum" sz="quarter" idx="10"/>
          </p:nvPr>
        </p:nvSpPr>
        <p:spPr/>
        <p:txBody>
          <a:bodyPr/>
          <a:lstStyle/>
          <a:p>
            <a:fld id="{AAC61502-A765-4D3D-BFFC-236D1D5BE9D5}" type="slidenum">
              <a:rPr lang="en-AU" smtClean="0"/>
              <a:t>11</a:t>
            </a:fld>
            <a:endParaRPr lang="en-AU" dirty="0"/>
          </a:p>
        </p:txBody>
      </p:sp>
    </p:spTree>
    <p:extLst>
      <p:ext uri="{BB962C8B-B14F-4D97-AF65-F5344CB8AC3E}">
        <p14:creationId xmlns:p14="http://schemas.microsoft.com/office/powerpoint/2010/main" val="97648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snapshot of the fields of expertise across the state and how specialisations might be agreed, with each specialisation owner becoming the expert in that particular discipline developing deep </a:t>
            </a:r>
            <a:r>
              <a:rPr lang="en-AU" dirty="0" err="1"/>
              <a:t>realtionships</a:t>
            </a:r>
            <a:r>
              <a:rPr lang="en-AU" dirty="0"/>
              <a:t> with </a:t>
            </a:r>
            <a:r>
              <a:rPr lang="en-AU" dirty="0" err="1"/>
              <a:t>ndustry</a:t>
            </a:r>
            <a:r>
              <a:rPr lang="en-AU" dirty="0"/>
              <a:t> and developing programs that meet current needs and respond to changing industry environments </a:t>
            </a:r>
          </a:p>
          <a:p>
            <a:r>
              <a:rPr lang="en-AU" dirty="0"/>
              <a:t>While it </a:t>
            </a:r>
            <a:r>
              <a:rPr lang="en-AU" baseline="0" dirty="0"/>
              <a:t> is early days yet for the collaboration there is strong commitment to the concept and a clear realisation that in order to remain relevant and to add the value to the supply chain, well resourced, industry respected and relevant </a:t>
            </a:r>
            <a:r>
              <a:rPr lang="en-AU" baseline="0" dirty="0" err="1"/>
              <a:t>traiing</a:t>
            </a:r>
            <a:r>
              <a:rPr lang="en-AU" baseline="0" dirty="0"/>
              <a:t> is essential </a:t>
            </a:r>
          </a:p>
          <a:p>
            <a:r>
              <a:rPr lang="en-AU" baseline="0" dirty="0"/>
              <a:t>Some innovative ideas have emerged in relation to a Farm to Food  Victorian package for an international market - </a:t>
            </a:r>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12</a:t>
            </a:fld>
            <a:endParaRPr lang="en-AU" dirty="0"/>
          </a:p>
        </p:txBody>
      </p:sp>
    </p:spTree>
    <p:extLst>
      <p:ext uri="{BB962C8B-B14F-4D97-AF65-F5344CB8AC3E}">
        <p14:creationId xmlns:p14="http://schemas.microsoft.com/office/powerpoint/2010/main" val="33400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Regional TAFE Collaboration could facilitate this Victorian</a:t>
            </a:r>
            <a:r>
              <a:rPr lang="en-AU" baseline="0" dirty="0"/>
              <a:t> experience for International delegates , study tours ,industry groups   and for International students aiming at  a Diploma or Advanced Diploma level qualification </a:t>
            </a:r>
          </a:p>
          <a:p>
            <a:r>
              <a:rPr lang="en-AU" baseline="0" dirty="0"/>
              <a:t>A full time student would gain insight into a range of environments, economies and have a genuine interaction with Australian cultures , workplaces and way of life – a truly differentiated product in the international education market.</a:t>
            </a:r>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13</a:t>
            </a:fld>
            <a:endParaRPr lang="en-AU" dirty="0"/>
          </a:p>
        </p:txBody>
      </p:sp>
    </p:spTree>
    <p:extLst>
      <p:ext uri="{BB962C8B-B14F-4D97-AF65-F5344CB8AC3E}">
        <p14:creationId xmlns:p14="http://schemas.microsoft.com/office/powerpoint/2010/main" val="16919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Food and Fibre Centre</a:t>
            </a:r>
          </a:p>
          <a:p>
            <a:pPr lvl="1"/>
            <a:r>
              <a:rPr lang="en-AU" dirty="0"/>
              <a:t>Innovative multi functional learning centre (t</a:t>
            </a:r>
            <a:r>
              <a:rPr lang="en-AU" i="1" dirty="0"/>
              <a:t>eaching, industry forums, conferences and seminars)</a:t>
            </a:r>
            <a:endParaRPr lang="en-AU" dirty="0"/>
          </a:p>
          <a:p>
            <a:pPr lvl="1"/>
            <a:r>
              <a:rPr lang="en-AU" dirty="0"/>
              <a:t>Teaching and research laboratory (</a:t>
            </a:r>
            <a:r>
              <a:rPr lang="en-AU" i="1" dirty="0"/>
              <a:t>current industry standard)</a:t>
            </a:r>
          </a:p>
          <a:p>
            <a:pPr lvl="1"/>
            <a:r>
              <a:rPr lang="en-AU" dirty="0"/>
              <a:t>Animal studies and vet nursing </a:t>
            </a:r>
          </a:p>
          <a:p>
            <a:pPr lvl="1"/>
            <a:r>
              <a:rPr lang="en-AU" dirty="0"/>
              <a:t>All weather practical training </a:t>
            </a:r>
          </a:p>
          <a:p>
            <a:pPr lvl="1"/>
            <a:r>
              <a:rPr lang="en-AU" dirty="0"/>
              <a:t>Horticulture and landscaping </a:t>
            </a:r>
          </a:p>
          <a:p>
            <a:pPr lvl="1"/>
            <a:r>
              <a:rPr lang="en-AU" dirty="0"/>
              <a:t>Hydroponic and aquaculture </a:t>
            </a:r>
          </a:p>
          <a:p>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14</a:t>
            </a:fld>
            <a:endParaRPr lang="en-AU" dirty="0"/>
          </a:p>
        </p:txBody>
      </p:sp>
    </p:spTree>
    <p:extLst>
      <p:ext uri="{BB962C8B-B14F-4D97-AF65-F5344CB8AC3E}">
        <p14:creationId xmlns:p14="http://schemas.microsoft.com/office/powerpoint/2010/main" val="969709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new building and the extension of Building H will incorporate teaching classrooms, laboratories, open plan offices and hot desks for teaching staff and guest lecturers. The laboratories will cater for animal, plant, soil and water testing. This would include plant and animal tissue testing, soil and fertiliser analysis, water quality testing and for animal/plant pathogen identification. It will also include veterinary consulting rooms with service and reception, clinical teaching space, surgery room and adjacent animal holding facilities. The classrooms and learning commons will be used by students as well as provide a space for industry seminars, product launches and engagement activities.</a:t>
            </a:r>
          </a:p>
          <a:p>
            <a:r>
              <a:rPr lang="en-AU" dirty="0"/>
              <a:t>This building will also house the new Innovative Learning Centre-digital learning hub, which will house an open space, flexible learning centre. This Centre will house facilities which will enable face to face and on line visual teaching, demonstrations, product launches and promotions. This Centre will enable learners to use state of the art technology for a range of existing and new learning modalities. Learners will be able to access high quality industry relevant training. A new “all weather” covered practical demonstration is required to ensure that students can acquire core practical hands on skills. This undercover facility will cater for students across all program areas as it will allow for a range of practical activities, including fencing demonstration, small agricultural ride on vehicles, bob cat/skid steer loaders, basic and preliminary landscaping activities. The facility will have attached storage facilities and will allow students to undertake relevant activities in an all-weather space. The facility will be available for industry demonstrations and product launches.</a:t>
            </a:r>
          </a:p>
          <a:p>
            <a:r>
              <a:rPr lang="en-AU" dirty="0"/>
              <a:t>New igloos and a greenhouse will be built to the north of the undercover facility. These will include raised wicking garden beds and associated propagating facilities for students across all of the program areas where growing and the maintenance of plants is a core element. The greenhouse will include the latest technology in plant growth including hydroponics and </a:t>
            </a:r>
            <a:r>
              <a:rPr lang="en-AU" dirty="0" err="1"/>
              <a:t>aquaponics</a:t>
            </a:r>
            <a:r>
              <a:rPr lang="en-AU" dirty="0"/>
              <a:t>. </a:t>
            </a:r>
          </a:p>
          <a:p>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15</a:t>
            </a:fld>
            <a:endParaRPr lang="en-AU"/>
          </a:p>
        </p:txBody>
      </p:sp>
    </p:spTree>
    <p:extLst>
      <p:ext uri="{BB962C8B-B14F-4D97-AF65-F5344CB8AC3E}">
        <p14:creationId xmlns:p14="http://schemas.microsoft.com/office/powerpoint/2010/main" val="214167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conference purpose is clear and the key note speakers this morning have provided great insight into the critical  role of active citizens</a:t>
            </a:r>
            <a:r>
              <a:rPr lang="en-AU" baseline="0" dirty="0"/>
              <a:t> in spurring change and igniting action .</a:t>
            </a:r>
          </a:p>
          <a:p>
            <a:r>
              <a:rPr lang="en-AU" baseline="0" dirty="0"/>
              <a:t>in Bendigo , the regional food alliance and the Bendigo Food Hub are exciting developments and this gathering provides a great opportunity for the sharing of ideas across a wide spectrum of stakeholders ,education and training being one critical element .At Bendigo TAFE, through the research and planning phase of the Food and Fibre centre, we realised  that we need to be much closer to and more engaged and involved with  our  industry colleagues – and across our business this is a  key objective of our 2020 strategy -  our sponsorship of this conference is a reflection of our commitment to do just that </a:t>
            </a:r>
          </a:p>
          <a:p>
            <a:r>
              <a:rPr lang="en-AU" baseline="0" dirty="0"/>
              <a:t> All TAFE Institutes play key roles in their communities but Role of regional TAFE is quite unique  -  much closer to community ,  job connections , community support , resources ,knowledge and expertise that can be shared .</a:t>
            </a:r>
          </a:p>
          <a:p>
            <a:r>
              <a:rPr lang="en-AU" baseline="0" dirty="0"/>
              <a:t>The key challenge , and this word has come up many times today, is sustainability .To support you in your business endeavours, in your search for suitable skilled labour, in your meeting your own skill needs , we must look for innovative approaches to the delivery of education and training </a:t>
            </a:r>
          </a:p>
          <a:p>
            <a:r>
              <a:rPr lang="en-AU" baseline="0" dirty="0"/>
              <a:t>We have set some clear goals for our future and I’d like to share them with you ….</a:t>
            </a: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2</a:t>
            </a:fld>
            <a:endParaRPr lang="en-AU" dirty="0"/>
          </a:p>
        </p:txBody>
      </p:sp>
    </p:spTree>
    <p:extLst>
      <p:ext uri="{BB962C8B-B14F-4D97-AF65-F5344CB8AC3E}">
        <p14:creationId xmlns:p14="http://schemas.microsoft.com/office/powerpoint/2010/main" val="186430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MERGER 2014    better, stronger</a:t>
            </a:r>
            <a:r>
              <a:rPr lang="en-AU" baseline="0" dirty="0"/>
              <a:t> together  more able to meet the </a:t>
            </a:r>
            <a:r>
              <a:rPr lang="en-AU" dirty="0"/>
              <a:t>challenges facing industry and education equally</a:t>
            </a:r>
          </a:p>
          <a:p>
            <a:r>
              <a:rPr lang="en-AU" dirty="0"/>
              <a:t> things are changing business models are being  disrupted , this creates opportunities as well as threats. The evolution and the development and growth  of the food hubs model </a:t>
            </a:r>
            <a:r>
              <a:rPr lang="en-AU" baseline="0" dirty="0"/>
              <a:t> will disrupt the status quo . New technologies  for marketing and distribution support this disruption .Technology is challenging old models of education – knowledge is more widely and freely available than at any time in human history -  We have a clear agenda to ensure that we utilise learning technologies  to provide greater access to education and training to our regional and metro learners </a:t>
            </a:r>
            <a:endParaRPr lang="en-AU" dirty="0"/>
          </a:p>
          <a:p>
            <a:r>
              <a:rPr lang="en-AU" dirty="0"/>
              <a:t> From jobs to pathways</a:t>
            </a:r>
          </a:p>
          <a:p>
            <a:r>
              <a:rPr lang="en-AU" dirty="0"/>
              <a:t>Our current focus on helping people find a job will be less relevant to a growing number of our customers. </a:t>
            </a:r>
          </a:p>
          <a:p>
            <a:r>
              <a:rPr lang="en-AU" dirty="0"/>
              <a:t>our industry partners.-Spotless, Toyota and Renault. </a:t>
            </a:r>
          </a:p>
          <a:p>
            <a:r>
              <a:rPr lang="en-AU" dirty="0"/>
              <a:t> Also, think about students who aren’t seeking a new job. They may, for example, be training to improve their ability to do their current job. </a:t>
            </a:r>
          </a:p>
          <a:p>
            <a:r>
              <a:rPr lang="en-AU" dirty="0"/>
              <a:t>From student-led to industry-led</a:t>
            </a:r>
          </a:p>
          <a:p>
            <a:r>
              <a:rPr lang="en-AU" dirty="0"/>
              <a:t>The courses we teach, and the way we teach them, have largely been defined by the student market. In the future, industry will need to have more of a say in our content and practices. By allowing this, we will help to increase industry productivity while creating more real jobs for our students… just like we have with Spotless, Toyota and Renault. </a:t>
            </a:r>
          </a:p>
          <a:p>
            <a:r>
              <a:rPr lang="en-AU" dirty="0"/>
              <a:t>From teaching to engaging</a:t>
            </a:r>
          </a:p>
          <a:p>
            <a:r>
              <a:rPr lang="en-AU" dirty="0"/>
              <a:t>Historically, teaching has been seen as a ‘one size fits all’ activity. Not any more. Students aren’t satisfied with a classroom and certificate. They want flexibility in content and the way they’re taught. </a:t>
            </a:r>
          </a:p>
          <a:p>
            <a:r>
              <a:rPr lang="en-AU" dirty="0"/>
              <a:t>From steady to disruptive</a:t>
            </a:r>
          </a:p>
          <a:p>
            <a:r>
              <a:rPr lang="en-AU" dirty="0"/>
              <a:t>The world we now operate in is changing at a rapid pace. Technology is changing the game over and over again. This is a challenge, but also a great opportunity, if we embrace technology and change while becoming adaptable and agile in the way we operate. Over the next five years, we will see e-learning, MOOCs and virtual classrooms become truly prominent, while emerging manufacturing technologies, such as 3D printing, will reinvent the trades we teach and the way we teach them. </a:t>
            </a:r>
          </a:p>
          <a:p>
            <a:r>
              <a:rPr lang="en-AU" dirty="0"/>
              <a:t>From diverse standards to a consistent experience</a:t>
            </a:r>
          </a:p>
          <a:p>
            <a:r>
              <a:rPr lang="en-AU" dirty="0"/>
              <a:t>It is a key goal of our strategy to create a common, high standard experience for everyone we work with. Our goal is to find and embed best practice in everything we do and make sure our customers feel that best practice every time. </a:t>
            </a:r>
          </a:p>
          <a:p>
            <a:r>
              <a:rPr lang="en-AU" dirty="0"/>
              <a:t>From transactions to relationships</a:t>
            </a:r>
          </a:p>
          <a:p>
            <a:r>
              <a:rPr lang="en-AU" dirty="0"/>
              <a:t>The shift to learning for life and industry partnerships lifts the imperative on maintaining long term relations with everyone we deal with. </a:t>
            </a:r>
          </a:p>
          <a:p>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3</a:t>
            </a:fld>
            <a:endParaRPr lang="en-AU" dirty="0"/>
          </a:p>
        </p:txBody>
      </p:sp>
    </p:spTree>
    <p:extLst>
      <p:ext uri="{BB962C8B-B14F-4D97-AF65-F5344CB8AC3E}">
        <p14:creationId xmlns:p14="http://schemas.microsoft.com/office/powerpoint/2010/main" val="212136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It’s a strong statement about our role  in the economy  and in individuals lives -  but it is based very strongly on who we are and what we can do……</a:t>
            </a:r>
          </a:p>
          <a:p>
            <a:r>
              <a:rPr lang="en-AU" dirty="0"/>
              <a:t>RETAIL BAKING EXAMPLE- Our role in the supply chain , responding to a growing</a:t>
            </a:r>
            <a:r>
              <a:rPr lang="en-AU" baseline="0" dirty="0"/>
              <a:t> industry sector – needing to upskill existing workers  and grow the work force to meet production demand – meet with key players , determine demand , develop a business case, upgrade  facilities and equipment to provide state of the art training . From no students in this area at the start of 2015 – to over 200 hundred currently , the majority of them  upskilling while on the job </a:t>
            </a:r>
            <a:endParaRPr lang="en-AU" dirty="0"/>
          </a:p>
          <a:p>
            <a:r>
              <a:rPr lang="en-AU" dirty="0"/>
              <a:t>Integrated land management example </a:t>
            </a:r>
          </a:p>
        </p:txBody>
      </p:sp>
      <p:sp>
        <p:nvSpPr>
          <p:cNvPr id="4" name="Slide Number Placeholder 3"/>
          <p:cNvSpPr>
            <a:spLocks noGrp="1"/>
          </p:cNvSpPr>
          <p:nvPr>
            <p:ph type="sldNum" sz="quarter" idx="10"/>
          </p:nvPr>
        </p:nvSpPr>
        <p:spPr/>
        <p:txBody>
          <a:bodyPr/>
          <a:lstStyle/>
          <a:p>
            <a:fld id="{AAC61502-A765-4D3D-BFFC-236D1D5BE9D5}" type="slidenum">
              <a:rPr lang="en-AU" smtClean="0"/>
              <a:t>4</a:t>
            </a:fld>
            <a:endParaRPr lang="en-AU" dirty="0"/>
          </a:p>
        </p:txBody>
      </p:sp>
    </p:spTree>
    <p:extLst>
      <p:ext uri="{BB962C8B-B14F-4D97-AF65-F5344CB8AC3E}">
        <p14:creationId xmlns:p14="http://schemas.microsoft.com/office/powerpoint/2010/main" val="120920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After a few very difficult years,  The context in which we </a:t>
            </a:r>
            <a:r>
              <a:rPr lang="en-AU" baseline="0" dirty="0"/>
              <a:t> are working has become incredibly supportive of TAFE,  and as a public provider of vocational education and training we work in tandem with government to achieve objectives across a broad policy spectrum –  Looking specifically at the Food and Fibre sector this slide gives an overview of current investment  in both the sector specifically  and regional and rural </a:t>
            </a:r>
            <a:r>
              <a:rPr lang="en-AU" baseline="0" dirty="0" err="1"/>
              <a:t>victoria</a:t>
            </a:r>
            <a:r>
              <a:rPr lang="en-AU" baseline="0" dirty="0"/>
              <a:t>  -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Central to Bendigo TAFE has been the award of a grant of 7.8m to facilitate the development of the Food and Fibre centre</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The food and  fibre strategy released in March of this year with 5 key focus areas – most pertinent to our work is the focus to Help business innovate and grow – key goals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Equip business with the skills to innovate and grow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Support business to adopt technology, add value and create jobs </a:t>
            </a:r>
          </a:p>
          <a:p>
            <a:pPr fontAlgn="base"/>
            <a:r>
              <a:rPr lang="en-AU" sz="1200" b="0" i="0" kern="1200" dirty="0">
                <a:solidFill>
                  <a:schemeClr val="tx1"/>
                </a:solidFill>
                <a:effectLst/>
                <a:latin typeface="+mn-lt"/>
                <a:ea typeface="+mn-ea"/>
                <a:cs typeface="+mn-cs"/>
              </a:rPr>
              <a:t>the establishment of nine new Regional Partnerships across the state, with representatives from community, business and all three levels of government.</a:t>
            </a:r>
          </a:p>
          <a:p>
            <a:pPr fontAlgn="base"/>
            <a:r>
              <a:rPr lang="en-AU" sz="1200" b="0" i="0" kern="1200" dirty="0">
                <a:solidFill>
                  <a:schemeClr val="tx1"/>
                </a:solidFill>
                <a:effectLst/>
                <a:latin typeface="+mn-lt"/>
                <a:ea typeface="+mn-ea"/>
                <a:cs typeface="+mn-cs"/>
              </a:rPr>
              <a:t>This new approach recognises that every region is different, and that government needs to change how it operates to respond to the needs of our rural and regional communities – not the other way around.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Developing a $34 million Regional Skills and Training package that will help local communities, particularly disadvantaged groups and areas, access the training they need to get the jobs they want</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Skills and jobs centre here in Bendigo – as well as a Back to work project – in partnership with Spotless focused on the training and upskilling of workers in the Allied </a:t>
            </a:r>
            <a:r>
              <a:rPr lang="en-AU" dirty="0" err="1"/>
              <a:t>helalth</a:t>
            </a:r>
            <a:r>
              <a:rPr lang="en-AU" dirty="0"/>
              <a:t> </a:t>
            </a:r>
            <a:r>
              <a:rPr lang="en-AU" dirty="0" err="1"/>
              <a:t>industires</a:t>
            </a:r>
            <a:r>
              <a:rPr lang="en-AU" dirty="0"/>
              <a:t> </a:t>
            </a:r>
          </a:p>
          <a:p>
            <a:r>
              <a:rPr lang="en-AU" sz="1200" b="0" i="0" kern="1200" dirty="0">
                <a:solidFill>
                  <a:schemeClr val="tx1"/>
                </a:solidFill>
                <a:effectLst/>
                <a:latin typeface="+mn-lt"/>
                <a:ea typeface="+mn-ea"/>
                <a:cs typeface="+mn-cs"/>
              </a:rPr>
              <a:t>Grants to develop a growth plan (planning grants)</a:t>
            </a:r>
          </a:p>
          <a:p>
            <a:r>
              <a:rPr lang="en-AU" sz="1200" b="0" i="0" kern="1200" dirty="0">
                <a:solidFill>
                  <a:schemeClr val="tx1"/>
                </a:solidFill>
                <a:effectLst/>
                <a:latin typeface="+mn-lt"/>
                <a:ea typeface="+mn-ea"/>
                <a:cs typeface="+mn-cs"/>
              </a:rPr>
              <a:t>Grants for an alliance of food producers and businesses to create jobs or boost exports (growth grants)</a:t>
            </a:r>
          </a:p>
          <a:p>
            <a:r>
              <a:rPr lang="en-AU" sz="1200" b="0" i="0" kern="1200" dirty="0">
                <a:solidFill>
                  <a:schemeClr val="tx1"/>
                </a:solidFill>
                <a:effectLst/>
                <a:latin typeface="+mn-lt"/>
                <a:ea typeface="+mn-ea"/>
                <a:cs typeface="+mn-cs"/>
              </a:rPr>
              <a:t>Funding for short study and training courses to boost your businesses' growth and exports (scholarship program) 2 million $$$ available to people like yourselves to support you to develop skills and grow your business </a:t>
            </a:r>
          </a:p>
          <a:p>
            <a:endParaRPr lang="en-AU" dirty="0"/>
          </a:p>
        </p:txBody>
      </p:sp>
      <p:sp>
        <p:nvSpPr>
          <p:cNvPr id="4" name="Slide Number Placeholder 3"/>
          <p:cNvSpPr>
            <a:spLocks noGrp="1"/>
          </p:cNvSpPr>
          <p:nvPr>
            <p:ph type="sldNum" sz="quarter" idx="10"/>
          </p:nvPr>
        </p:nvSpPr>
        <p:spPr/>
        <p:txBody>
          <a:bodyPr/>
          <a:lstStyle/>
          <a:p>
            <a:fld id="{48BC9051-6F8A-45FF-852A-7DB75379ED8C}" type="slidenum">
              <a:rPr lang="en-AU" smtClean="0"/>
              <a:t>5</a:t>
            </a:fld>
            <a:endParaRPr lang="en-AU" dirty="0"/>
          </a:p>
        </p:txBody>
      </p:sp>
    </p:spTree>
    <p:extLst>
      <p:ext uri="{BB962C8B-B14F-4D97-AF65-F5344CB8AC3E}">
        <p14:creationId xmlns:p14="http://schemas.microsoft.com/office/powerpoint/2010/main" val="93262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In this context we have undertaken</a:t>
            </a:r>
            <a:r>
              <a:rPr lang="en-AU" baseline="0" dirty="0"/>
              <a:t> research and developed our approach to Food and Fibre .As this diagram illustrates food and fibre is a very diverse sector  and reaches into many </a:t>
            </a:r>
            <a:r>
              <a:rPr lang="en-AU" baseline="0" dirty="0" err="1"/>
              <a:t>many</a:t>
            </a:r>
            <a:r>
              <a:rPr lang="en-AU" baseline="0" dirty="0"/>
              <a:t>  disciplines and fields .The ones you see here are just those disciplines represented in the delivery areas of Bendigo Kangan TAFE . We needed through the develop phase, to understand where our efforts are best focused and where we can provide the most needed support </a:t>
            </a:r>
          </a:p>
        </p:txBody>
      </p:sp>
      <p:sp>
        <p:nvSpPr>
          <p:cNvPr id="4" name="Slide Number Placeholder 3"/>
          <p:cNvSpPr>
            <a:spLocks noGrp="1"/>
          </p:cNvSpPr>
          <p:nvPr>
            <p:ph type="sldNum" sz="quarter" idx="10"/>
          </p:nvPr>
        </p:nvSpPr>
        <p:spPr/>
        <p:txBody>
          <a:bodyPr/>
          <a:lstStyle/>
          <a:p>
            <a:fld id="{AAC61502-A765-4D3D-BFFC-236D1D5BE9D5}" type="slidenum">
              <a:rPr lang="en-AU" smtClean="0"/>
              <a:t>6</a:t>
            </a:fld>
            <a:endParaRPr lang="en-AU" dirty="0"/>
          </a:p>
        </p:txBody>
      </p:sp>
    </p:spTree>
    <p:extLst>
      <p:ext uri="{BB962C8B-B14F-4D97-AF65-F5344CB8AC3E}">
        <p14:creationId xmlns:p14="http://schemas.microsoft.com/office/powerpoint/2010/main" val="227621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a:t>Food production </a:t>
            </a:r>
            <a:r>
              <a:rPr lang="en-AU" dirty="0"/>
              <a:t>(agriculture)</a:t>
            </a:r>
          </a:p>
          <a:p>
            <a:pPr lvl="0"/>
            <a:r>
              <a:rPr lang="en-AU" b="1" dirty="0"/>
              <a:t>Fibre production </a:t>
            </a:r>
            <a:r>
              <a:rPr lang="en-AU" dirty="0"/>
              <a:t>(</a:t>
            </a:r>
            <a:r>
              <a:rPr lang="en-AU" dirty="0" err="1"/>
              <a:t>woolclassing</a:t>
            </a:r>
            <a:r>
              <a:rPr lang="en-AU" dirty="0"/>
              <a:t>)</a:t>
            </a:r>
          </a:p>
          <a:p>
            <a:pPr lvl="0"/>
            <a:r>
              <a:rPr lang="en-AU" b="1" dirty="0"/>
              <a:t>Animals</a:t>
            </a:r>
            <a:r>
              <a:rPr lang="en-AU" dirty="0"/>
              <a:t> </a:t>
            </a:r>
            <a:br>
              <a:rPr lang="en-AU" dirty="0"/>
            </a:br>
            <a:r>
              <a:rPr lang="en-AU" dirty="0"/>
              <a:t>(vet nursing, companion animals, animal studies)</a:t>
            </a:r>
          </a:p>
          <a:p>
            <a:pPr lvl="0"/>
            <a:r>
              <a:rPr lang="en-AU" b="1" dirty="0"/>
              <a:t>Plants &amp; landscapes </a:t>
            </a:r>
            <a:r>
              <a:rPr lang="en-AU" dirty="0"/>
              <a:t>(horticulture and landscaping)</a:t>
            </a:r>
          </a:p>
          <a:p>
            <a:pPr lvl="0"/>
            <a:r>
              <a:rPr lang="en-AU" b="1" dirty="0"/>
              <a:t>Environment &amp; natural resource management </a:t>
            </a:r>
            <a:r>
              <a:rPr lang="en-AU" dirty="0"/>
              <a:t>(conservation and land management)</a:t>
            </a:r>
          </a:p>
          <a:p>
            <a:pPr lvl="0"/>
            <a:r>
              <a:rPr lang="en-AU" b="1" dirty="0"/>
              <a:t>Related applied sciences </a:t>
            </a:r>
            <a:br>
              <a:rPr lang="en-AU" dirty="0"/>
            </a:br>
            <a:r>
              <a:rPr lang="en-AU" dirty="0"/>
              <a:t>(laboratory operations, farm chemicals).</a:t>
            </a:r>
          </a:p>
          <a:p>
            <a:r>
              <a:rPr lang="en-AU" baseline="0" dirty="0"/>
              <a:t>The blue inner circle represents our primary focus of work  building on existing expertise and adding food production and Animals to traditional activity undertaken by BT</a:t>
            </a:r>
          </a:p>
          <a:p>
            <a:r>
              <a:rPr lang="en-AU" baseline="0" dirty="0"/>
              <a:t>3 KEY PROBLEMS IN THIS AREA </a:t>
            </a:r>
          </a:p>
          <a:p>
            <a:r>
              <a:rPr lang="en-AU" baseline="0" dirty="0"/>
              <a:t>OUR REARCH AND COLLABORATION WITH OTHER TAFES – SMALL REGIONAL ATEFS TRYING TO PROVIDES A VERY WIDE MENU OF TRAINING TO LOW NUMBERS THIN MARKETS, LACKING IN SOME CASES EXPERTISE – NOT SUSTAINABLE </a:t>
            </a:r>
          </a:p>
          <a:p>
            <a:r>
              <a:rPr lang="en-AU" dirty="0"/>
              <a:t>1.2.1	Problem 1: Low-value, uncoordinated and duplicated Food and Fibre training means the industry is not getting the skilled people it needs1.2.2	Problem 2: Food and Fibre as a career is misunderstood and unpopular, leading to low enrolments and labour shortages1.2.3	Problem 3: TAFE has not met industry training needs viably so industry has not engaged with TAFEs, diminishing the VET sector’s contribution to the economy</a:t>
            </a:r>
          </a:p>
          <a:p>
            <a:pPr lvl="0"/>
            <a:endParaRPr lang="en-AU" dirty="0"/>
          </a:p>
          <a:p>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7</a:t>
            </a:fld>
            <a:endParaRPr lang="en-AU" dirty="0"/>
          </a:p>
        </p:txBody>
      </p:sp>
    </p:spTree>
    <p:extLst>
      <p:ext uri="{BB962C8B-B14F-4D97-AF65-F5344CB8AC3E}">
        <p14:creationId xmlns:p14="http://schemas.microsoft.com/office/powerpoint/2010/main" val="318967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Victoria is already Australia’s food and fibre capital and the major gateway to international markets. We account for a quarter of national primary production, 30 per cent of processed food output, 27 per cent of sector exports, and around one third of the freight task. We can aspire now to be the Asia- Pacific’s food and fibre capital – drawing more ideas, people and capital to our state to support growth. Labour supply to a growing sector is a challenge – and as </a:t>
            </a:r>
            <a:r>
              <a:rPr lang="en-AU" baseline="0" dirty="0"/>
              <a:t> I have just outlined , attracting school leavers and career changers to the sector   has been problematic .A key role for the food and fibre sector will be to raise the profile of the sector as a career destination  through closer relationships with schools, strong VET pathways from school to TAFE  and on to Higher Education. High quality course content  and practical learning experiences </a:t>
            </a:r>
            <a:r>
              <a:rPr lang="en-AU" baseline="0" dirty="0" err="1"/>
              <a:t>refecting</a:t>
            </a:r>
            <a:r>
              <a:rPr lang="en-AU" baseline="0" dirty="0"/>
              <a:t> current workplace standards and technologies are central features of the centre .</a:t>
            </a:r>
            <a:r>
              <a:rPr lang="en-AU" baseline="0" dirty="0" err="1"/>
              <a:t>Utilisng</a:t>
            </a:r>
            <a:r>
              <a:rPr lang="en-AU" baseline="0" dirty="0"/>
              <a:t> modern learning technologies and making programs available through a blend of on line and hands on learning will improve accessibility to training and development , particularly for in work learners and business owners for whom time is a precious commodity.</a:t>
            </a:r>
            <a:endParaRPr lang="en-AU" dirty="0"/>
          </a:p>
        </p:txBody>
      </p:sp>
      <p:sp>
        <p:nvSpPr>
          <p:cNvPr id="4" name="Slide Number Placeholder 3"/>
          <p:cNvSpPr>
            <a:spLocks noGrp="1"/>
          </p:cNvSpPr>
          <p:nvPr>
            <p:ph type="sldNum" sz="quarter" idx="10"/>
          </p:nvPr>
        </p:nvSpPr>
        <p:spPr/>
        <p:txBody>
          <a:bodyPr/>
          <a:lstStyle/>
          <a:p>
            <a:fld id="{AAC61502-A765-4D3D-BFFC-236D1D5BE9D5}" type="slidenum">
              <a:rPr lang="en-AU" smtClean="0"/>
              <a:t>8</a:t>
            </a:fld>
            <a:endParaRPr lang="en-AU" dirty="0"/>
          </a:p>
        </p:txBody>
      </p:sp>
    </p:spTree>
    <p:extLst>
      <p:ext uri="{BB962C8B-B14F-4D97-AF65-F5344CB8AC3E}">
        <p14:creationId xmlns:p14="http://schemas.microsoft.com/office/powerpoint/2010/main" val="42663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6 key areas On top of our business as usual these are key areas that have come out of our research into the Bendigo Region which would make up part of our food and fibre centre of innovation and excellence. </a:t>
            </a:r>
          </a:p>
          <a:p>
            <a:r>
              <a:rPr lang="en-AU" dirty="0"/>
              <a:t>As Australia is seen to be one of the most food secure nations in the world it is essential that education and training models adapt  to meet the existing and future demands of a complex </a:t>
            </a:r>
            <a:r>
              <a:rPr lang="en-AU" dirty="0" err="1"/>
              <a:t>market.The</a:t>
            </a:r>
            <a:r>
              <a:rPr lang="en-AU" dirty="0"/>
              <a:t> Food and Fibre centre will support new and emerging programs identified here – commencing with a focus on Organic production </a:t>
            </a:r>
          </a:p>
          <a:p>
            <a:r>
              <a:rPr lang="en-AU" dirty="0"/>
              <a:t>As I outlined earlier one of TAFES PROBLEMS IS THAT IS HAS TRIED TO BE ALL THINGS TO ALL PEOPLE AND THIS IS NEITHER DESIRABLE NOR SUSTAINABLE AS WE PROGRESS.IT IS THIS REALISATION THAT HAS LED TO THE REGIOANL TAFE FOOD AND FIBRE COLLABORATION.</a:t>
            </a:r>
          </a:p>
        </p:txBody>
      </p:sp>
      <p:sp>
        <p:nvSpPr>
          <p:cNvPr id="4" name="Slide Number Placeholder 3"/>
          <p:cNvSpPr>
            <a:spLocks noGrp="1"/>
          </p:cNvSpPr>
          <p:nvPr>
            <p:ph type="sldNum" sz="quarter" idx="10"/>
          </p:nvPr>
        </p:nvSpPr>
        <p:spPr/>
        <p:txBody>
          <a:bodyPr/>
          <a:lstStyle/>
          <a:p>
            <a:fld id="{AAC61502-A765-4D3D-BFFC-236D1D5BE9D5}" type="slidenum">
              <a:rPr lang="en-AU" smtClean="0"/>
              <a:t>9</a:t>
            </a:fld>
            <a:endParaRPr lang="en-AU" dirty="0"/>
          </a:p>
        </p:txBody>
      </p:sp>
    </p:spTree>
    <p:extLst>
      <p:ext uri="{BB962C8B-B14F-4D97-AF65-F5344CB8AC3E}">
        <p14:creationId xmlns:p14="http://schemas.microsoft.com/office/powerpoint/2010/main" val="3055777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86141"/>
            <a:ext cx="77724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40481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p>
            <a:fld id="{C0788CAC-42E0-4526-96D5-59FF0CBCE6AB}" type="datetimeFigureOut">
              <a:rPr lang="en-AU" smtClean="0"/>
              <a:t>7/08/2016</a:t>
            </a:fld>
            <a:endParaRPr lang="en-AU"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4411"/>
            <a:ext cx="9144000" cy="3384677"/>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060AC-E17A-624E-89A0-1240EB7E642C}" type="slidenum">
              <a:rPr lang="en-US" smtClean="0"/>
              <a:t>‹#›</a:t>
            </a:fld>
            <a:endParaRPr lang="en-US" dirty="0"/>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r="22427" b="37003"/>
          <a:stretch/>
        </p:blipFill>
        <p:spPr>
          <a:xfrm>
            <a:off x="1702108" y="6386156"/>
            <a:ext cx="5337670" cy="465126"/>
          </a:xfrm>
          <a:prstGeom prst="rect">
            <a:avLst/>
          </a:prstGeom>
        </p:spPr>
      </p:pic>
    </p:spTree>
    <p:extLst>
      <p:ext uri="{BB962C8B-B14F-4D97-AF65-F5344CB8AC3E}">
        <p14:creationId xmlns:p14="http://schemas.microsoft.com/office/powerpoint/2010/main" val="281232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0788CAC-42E0-4526-96D5-59FF0CBCE6AB}" type="datetimeFigureOut">
              <a:rPr lang="en-AU" smtClean="0"/>
              <a:t>7/08/2016</a:t>
            </a:fld>
            <a:endParaRPr lang="en-AU"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060AC-E17A-624E-89A0-1240EB7E642C}" type="slidenum">
              <a:rPr lang="en-US" smtClean="0"/>
              <a:t>‹#›</a:t>
            </a:fld>
            <a:endParaRPr lang="en-US" dirty="0"/>
          </a:p>
        </p:txBody>
      </p:sp>
    </p:spTree>
    <p:extLst>
      <p:ext uri="{BB962C8B-B14F-4D97-AF65-F5344CB8AC3E}">
        <p14:creationId xmlns:p14="http://schemas.microsoft.com/office/powerpoint/2010/main" val="80969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88CAC-42E0-4526-96D5-59FF0CBCE6AB}" type="datetimeFigureOut">
              <a:rPr lang="en-AU" smtClean="0"/>
              <a:t>7/08/2016</a:t>
            </a:fld>
            <a:endParaRPr lang="en-AU"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060AC-E17A-624E-89A0-1240EB7E642C}" type="slidenum">
              <a:rPr lang="en-US" smtClean="0"/>
              <a:t>‹#›</a:t>
            </a:fld>
            <a:endParaRPr lang="en-US" dirty="0"/>
          </a:p>
        </p:txBody>
      </p:sp>
    </p:spTree>
    <p:extLst>
      <p:ext uri="{BB962C8B-B14F-4D97-AF65-F5344CB8AC3E}">
        <p14:creationId xmlns:p14="http://schemas.microsoft.com/office/powerpoint/2010/main" val="85776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4060AC-E17A-624E-89A0-1240EB7E642C}"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2738766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5826"/>
            <a:ext cx="8229600" cy="868958"/>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88CAC-42E0-4526-96D5-59FF0CBCE6AB}" type="datetimeFigureOut">
              <a:rPr lang="en-AU" smtClean="0"/>
              <a:t>7/08/2016</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060AC-E17A-624E-89A0-1240EB7E642C}" type="slidenum">
              <a:rPr lang="en-US" smtClean="0"/>
              <a:pPr/>
              <a:t>‹#›</a:t>
            </a:fld>
            <a:endParaRPr lang="en-US" dirty="0"/>
          </a:p>
        </p:txBody>
      </p:sp>
    </p:spTree>
    <p:extLst>
      <p:ext uri="{BB962C8B-B14F-4D97-AF65-F5344CB8AC3E}">
        <p14:creationId xmlns:p14="http://schemas.microsoft.com/office/powerpoint/2010/main" val="101227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jp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119208"/>
            <a:ext cx="5067300" cy="1470025"/>
          </a:xfrm>
        </p:spPr>
        <p:txBody>
          <a:bodyPr>
            <a:normAutofit/>
          </a:bodyPr>
          <a:lstStyle/>
          <a:p>
            <a:pPr algn="l"/>
            <a:r>
              <a:rPr lang="en-US" b="1" dirty="0">
                <a:ln>
                  <a:solidFill>
                    <a:schemeClr val="bg1"/>
                  </a:solidFill>
                </a:ln>
              </a:rPr>
              <a:t>Farm to Food Victoria </a:t>
            </a:r>
          </a:p>
        </p:txBody>
      </p:sp>
      <p:sp>
        <p:nvSpPr>
          <p:cNvPr id="3" name="Subtitle 2"/>
          <p:cNvSpPr>
            <a:spLocks noGrp="1"/>
          </p:cNvSpPr>
          <p:nvPr>
            <p:ph type="subTitle" idx="1"/>
          </p:nvPr>
        </p:nvSpPr>
        <p:spPr>
          <a:xfrm>
            <a:off x="685800" y="4620202"/>
            <a:ext cx="6400800" cy="1037648"/>
          </a:xfrm>
        </p:spPr>
        <p:txBody>
          <a:bodyPr>
            <a:noAutofit/>
          </a:bodyPr>
          <a:lstStyle/>
          <a:p>
            <a:pPr algn="l"/>
            <a:r>
              <a:rPr lang="en-US" sz="4000" dirty="0">
                <a:ln>
                  <a:solidFill>
                    <a:schemeClr val="bg1"/>
                  </a:solidFill>
                </a:ln>
                <a:solidFill>
                  <a:schemeClr val="tx1"/>
                </a:solidFill>
              </a:rPr>
              <a:t>Food and </a:t>
            </a:r>
            <a:r>
              <a:rPr lang="en-US" sz="4000" dirty="0" err="1">
                <a:ln>
                  <a:solidFill>
                    <a:schemeClr val="bg1"/>
                  </a:solidFill>
                </a:ln>
                <a:solidFill>
                  <a:schemeClr val="tx1"/>
                </a:solidFill>
              </a:rPr>
              <a:t>Fibre</a:t>
            </a:r>
            <a:r>
              <a:rPr lang="en-US" sz="4000" dirty="0">
                <a:ln>
                  <a:solidFill>
                    <a:schemeClr val="bg1"/>
                  </a:solidFill>
                </a:ln>
                <a:solidFill>
                  <a:schemeClr val="tx1"/>
                </a:solidFill>
              </a:rPr>
              <a:t> </a:t>
            </a:r>
            <a:br>
              <a:rPr lang="en-US" sz="4000" dirty="0">
                <a:ln>
                  <a:solidFill>
                    <a:schemeClr val="bg1"/>
                  </a:solidFill>
                </a:ln>
                <a:solidFill>
                  <a:schemeClr val="tx1"/>
                </a:solidFill>
              </a:rPr>
            </a:br>
            <a:r>
              <a:rPr lang="en-US" sz="4000" dirty="0">
                <a:ln>
                  <a:solidFill>
                    <a:schemeClr val="bg1"/>
                  </a:solidFill>
                </a:ln>
                <a:solidFill>
                  <a:schemeClr val="tx1"/>
                </a:solidFill>
              </a:rPr>
              <a:t>Centre of Excellence </a:t>
            </a:r>
          </a:p>
        </p:txBody>
      </p:sp>
    </p:spTree>
    <p:extLst>
      <p:ext uri="{BB962C8B-B14F-4D97-AF65-F5344CB8AC3E}">
        <p14:creationId xmlns:p14="http://schemas.microsoft.com/office/powerpoint/2010/main" val="33808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6816"/>
            <a:ext cx="8229600" cy="868958"/>
          </a:xfrm>
        </p:spPr>
        <p:txBody>
          <a:bodyPr>
            <a:normAutofit/>
          </a:bodyPr>
          <a:lstStyle/>
          <a:p>
            <a:pPr algn="l"/>
            <a:r>
              <a:rPr lang="en-AU" sz="3600" dirty="0"/>
              <a:t>How?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667" y="0"/>
            <a:ext cx="2873807" cy="6229350"/>
          </a:xfrm>
          <a:prstGeom prst="rect">
            <a:avLst/>
          </a:prstGeom>
        </p:spPr>
      </p:pic>
      <p:pic>
        <p:nvPicPr>
          <p:cNvPr id="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1925" y="1805335"/>
            <a:ext cx="6162675" cy="309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59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62125"/>
            <a:ext cx="9144000" cy="45339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472951"/>
            <a:ext cx="8229600" cy="868958"/>
          </a:xfrm>
        </p:spPr>
        <p:txBody>
          <a:bodyPr>
            <a:noAutofit/>
          </a:bodyPr>
          <a:lstStyle/>
          <a:p>
            <a:pPr algn="l"/>
            <a:r>
              <a:rPr lang="en-AU" sz="3600" dirty="0"/>
              <a:t>Key objectives of the </a:t>
            </a:r>
            <a:br>
              <a:rPr lang="en-AU" sz="3600" dirty="0"/>
            </a:br>
            <a:r>
              <a:rPr lang="en-AU" sz="3600" dirty="0"/>
              <a:t>regional collaboration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2166787"/>
              </p:ext>
            </p:extLst>
          </p:nvPr>
        </p:nvGraphicFramePr>
        <p:xfrm>
          <a:off x="752475" y="1895475"/>
          <a:ext cx="7600950" cy="4238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16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5" y="981076"/>
            <a:ext cx="9078190" cy="5564494"/>
          </a:xfrm>
          <a:prstGeom prst="rect">
            <a:avLst/>
          </a:prstGeom>
          <a:noFill/>
        </p:spPr>
      </p:pic>
      <p:sp>
        <p:nvSpPr>
          <p:cNvPr id="2" name="Title 1"/>
          <p:cNvSpPr>
            <a:spLocks noGrp="1"/>
          </p:cNvSpPr>
          <p:nvPr>
            <p:ph type="title"/>
          </p:nvPr>
        </p:nvSpPr>
        <p:spPr>
          <a:xfrm>
            <a:off x="3038474" y="388876"/>
            <a:ext cx="5857875" cy="1546349"/>
          </a:xfrm>
        </p:spPr>
        <p:txBody>
          <a:bodyPr/>
          <a:lstStyle/>
          <a:p>
            <a:r>
              <a:rPr lang="en-AU" dirty="0"/>
              <a:t>The Victorian picture </a:t>
            </a:r>
          </a:p>
        </p:txBody>
      </p:sp>
      <p:sp>
        <p:nvSpPr>
          <p:cNvPr id="7" name="Oval 6"/>
          <p:cNvSpPr/>
          <p:nvPr/>
        </p:nvSpPr>
        <p:spPr>
          <a:xfrm>
            <a:off x="47625" y="1428750"/>
            <a:ext cx="1866900" cy="122731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err="1">
                <a:solidFill>
                  <a:schemeClr val="tx1"/>
                </a:solidFill>
              </a:rPr>
              <a:t>SuniTAFE</a:t>
            </a:r>
            <a:endParaRPr lang="en-AU" sz="1400" b="1" dirty="0">
              <a:solidFill>
                <a:schemeClr val="tx1"/>
              </a:solidFill>
            </a:endParaRPr>
          </a:p>
          <a:p>
            <a:pPr algn="ctr"/>
            <a:r>
              <a:rPr lang="en-AU" sz="1400" dirty="0">
                <a:solidFill>
                  <a:schemeClr val="tx1"/>
                </a:solidFill>
              </a:rPr>
              <a:t>Soils &amp; water</a:t>
            </a:r>
          </a:p>
        </p:txBody>
      </p:sp>
      <p:sp>
        <p:nvSpPr>
          <p:cNvPr id="8" name="Oval 7"/>
          <p:cNvSpPr/>
          <p:nvPr/>
        </p:nvSpPr>
        <p:spPr>
          <a:xfrm>
            <a:off x="4467225" y="2447925"/>
            <a:ext cx="2009775" cy="129663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err="1">
                <a:solidFill>
                  <a:schemeClr val="tx1"/>
                </a:solidFill>
              </a:rPr>
              <a:t>GoTAFE</a:t>
            </a:r>
            <a:endParaRPr lang="en-AU" sz="1400" b="1" dirty="0">
              <a:solidFill>
                <a:schemeClr val="tx1"/>
              </a:solidFill>
            </a:endParaRPr>
          </a:p>
          <a:p>
            <a:pPr algn="ctr"/>
            <a:r>
              <a:rPr lang="en-AU" sz="1400" dirty="0">
                <a:solidFill>
                  <a:schemeClr val="tx1"/>
                </a:solidFill>
              </a:rPr>
              <a:t>Dairy &amp; fruit production</a:t>
            </a:r>
          </a:p>
        </p:txBody>
      </p:sp>
      <p:sp>
        <p:nvSpPr>
          <p:cNvPr id="9" name="Oval 8"/>
          <p:cNvSpPr/>
          <p:nvPr/>
        </p:nvSpPr>
        <p:spPr>
          <a:xfrm>
            <a:off x="6686549" y="2743200"/>
            <a:ext cx="1952625" cy="164782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a:solidFill>
                  <a:schemeClr val="tx1"/>
                </a:solidFill>
              </a:rPr>
              <a:t>Wodonga TAFE</a:t>
            </a:r>
          </a:p>
          <a:p>
            <a:pPr algn="ctr"/>
            <a:r>
              <a:rPr lang="en-AU" sz="1400" dirty="0">
                <a:solidFill>
                  <a:schemeClr val="tx1"/>
                </a:solidFill>
              </a:rPr>
              <a:t>Transport, logistics &amp; machinery</a:t>
            </a:r>
          </a:p>
        </p:txBody>
      </p:sp>
      <p:sp>
        <p:nvSpPr>
          <p:cNvPr id="10" name="Oval 9"/>
          <p:cNvSpPr/>
          <p:nvPr/>
        </p:nvSpPr>
        <p:spPr>
          <a:xfrm>
            <a:off x="7124700" y="4648200"/>
            <a:ext cx="1982065" cy="169545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a:solidFill>
                  <a:schemeClr val="tx1"/>
                </a:solidFill>
              </a:rPr>
              <a:t>Federation Training</a:t>
            </a:r>
          </a:p>
          <a:p>
            <a:pPr algn="ctr"/>
            <a:r>
              <a:rPr lang="en-AU" sz="1400" dirty="0">
                <a:solidFill>
                  <a:schemeClr val="tx1"/>
                </a:solidFill>
              </a:rPr>
              <a:t>Production horticulture, forestry &amp; fisheries</a:t>
            </a:r>
          </a:p>
        </p:txBody>
      </p:sp>
      <p:sp>
        <p:nvSpPr>
          <p:cNvPr id="11" name="Oval 10"/>
          <p:cNvSpPr/>
          <p:nvPr/>
        </p:nvSpPr>
        <p:spPr>
          <a:xfrm>
            <a:off x="4567237" y="5097286"/>
            <a:ext cx="1766888" cy="122731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a:solidFill>
                  <a:schemeClr val="tx1"/>
                </a:solidFill>
              </a:rPr>
              <a:t>Chisholm</a:t>
            </a:r>
          </a:p>
          <a:p>
            <a:pPr algn="ctr"/>
            <a:r>
              <a:rPr lang="en-AU" sz="1400" dirty="0">
                <a:solidFill>
                  <a:schemeClr val="tx1"/>
                </a:solidFill>
              </a:rPr>
              <a:t>Amenity horticulture</a:t>
            </a:r>
          </a:p>
        </p:txBody>
      </p:sp>
      <p:sp>
        <p:nvSpPr>
          <p:cNvPr id="12" name="Oval 11"/>
          <p:cNvSpPr/>
          <p:nvPr/>
        </p:nvSpPr>
        <p:spPr>
          <a:xfrm>
            <a:off x="4029075" y="3773135"/>
            <a:ext cx="1914525" cy="135272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a:solidFill>
                  <a:schemeClr val="tx1"/>
                </a:solidFill>
              </a:rPr>
              <a:t>Melbourne Polytechnic</a:t>
            </a:r>
          </a:p>
          <a:p>
            <a:pPr algn="ctr"/>
            <a:r>
              <a:rPr lang="en-AU" sz="1400" dirty="0">
                <a:solidFill>
                  <a:schemeClr val="tx1"/>
                </a:solidFill>
              </a:rPr>
              <a:t>Large animals &amp; dry land farming</a:t>
            </a:r>
          </a:p>
        </p:txBody>
      </p:sp>
      <p:sp>
        <p:nvSpPr>
          <p:cNvPr id="13" name="Oval 12"/>
          <p:cNvSpPr/>
          <p:nvPr/>
        </p:nvSpPr>
        <p:spPr>
          <a:xfrm>
            <a:off x="47624" y="5116336"/>
            <a:ext cx="1888331" cy="142923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a:solidFill>
                  <a:schemeClr val="tx1"/>
                </a:solidFill>
              </a:rPr>
              <a:t>South West TAFE</a:t>
            </a:r>
          </a:p>
          <a:p>
            <a:pPr algn="ctr"/>
            <a:r>
              <a:rPr lang="en-AU" sz="1400" dirty="0">
                <a:solidFill>
                  <a:schemeClr val="tx1"/>
                </a:solidFill>
              </a:rPr>
              <a:t>Fibre production &amp; aquaculture</a:t>
            </a:r>
          </a:p>
        </p:txBody>
      </p:sp>
      <p:sp>
        <p:nvSpPr>
          <p:cNvPr id="14" name="Oval 13"/>
          <p:cNvSpPr/>
          <p:nvPr/>
        </p:nvSpPr>
        <p:spPr>
          <a:xfrm>
            <a:off x="2486025" y="5144911"/>
            <a:ext cx="2209800" cy="161473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a:solidFill>
                  <a:schemeClr val="tx1"/>
                </a:solidFill>
              </a:rPr>
              <a:t>William </a:t>
            </a:r>
            <a:r>
              <a:rPr lang="en-AU" sz="1400" b="1" dirty="0" err="1">
                <a:solidFill>
                  <a:schemeClr val="tx1"/>
                </a:solidFill>
              </a:rPr>
              <a:t>Angliss</a:t>
            </a:r>
            <a:r>
              <a:rPr lang="en-AU" sz="1400" b="1" dirty="0">
                <a:solidFill>
                  <a:schemeClr val="tx1"/>
                </a:solidFill>
              </a:rPr>
              <a:t>/</a:t>
            </a:r>
          </a:p>
          <a:p>
            <a:pPr algn="ctr"/>
            <a:r>
              <a:rPr lang="en-AU" sz="1400" b="1" dirty="0">
                <a:solidFill>
                  <a:schemeClr val="tx1"/>
                </a:solidFill>
              </a:rPr>
              <a:t>Gordon</a:t>
            </a:r>
          </a:p>
          <a:p>
            <a:pPr algn="ctr"/>
            <a:r>
              <a:rPr lang="en-AU" sz="1400" dirty="0">
                <a:solidFill>
                  <a:schemeClr val="tx1"/>
                </a:solidFill>
              </a:rPr>
              <a:t>Food processing systems &amp; fibre production</a:t>
            </a:r>
          </a:p>
        </p:txBody>
      </p:sp>
      <p:sp>
        <p:nvSpPr>
          <p:cNvPr id="15" name="Oval 14"/>
          <p:cNvSpPr/>
          <p:nvPr/>
        </p:nvSpPr>
        <p:spPr>
          <a:xfrm>
            <a:off x="1876425" y="2566987"/>
            <a:ext cx="2219324" cy="172402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b="1" dirty="0">
                <a:solidFill>
                  <a:schemeClr val="tx1"/>
                </a:solidFill>
              </a:rPr>
              <a:t>Bendigo TAFE Food &amp; Fibre Centre</a:t>
            </a:r>
          </a:p>
          <a:p>
            <a:pPr algn="ctr"/>
            <a:r>
              <a:rPr lang="en-AU" sz="1400" dirty="0">
                <a:solidFill>
                  <a:schemeClr val="tx1"/>
                </a:solidFill>
              </a:rPr>
              <a:t>Agribusiness, intensive animals &amp; organics</a:t>
            </a:r>
          </a:p>
        </p:txBody>
      </p:sp>
    </p:spTree>
    <p:extLst>
      <p:ext uri="{BB962C8B-B14F-4D97-AF65-F5344CB8AC3E}">
        <p14:creationId xmlns:p14="http://schemas.microsoft.com/office/powerpoint/2010/main" val="209446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744954" y="944724"/>
            <a:ext cx="288032" cy="4362765"/>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 name="Rectangle 3"/>
          <p:cNvSpPr/>
          <p:nvPr/>
        </p:nvSpPr>
        <p:spPr>
          <a:xfrm>
            <a:off x="2078880" y="1191580"/>
            <a:ext cx="1236040" cy="11318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Topic 1 Content</a:t>
            </a:r>
          </a:p>
        </p:txBody>
      </p:sp>
      <p:sp>
        <p:nvSpPr>
          <p:cNvPr id="5" name="Rectangle 4"/>
          <p:cNvSpPr/>
          <p:nvPr/>
        </p:nvSpPr>
        <p:spPr>
          <a:xfrm>
            <a:off x="2078880" y="1371600"/>
            <a:ext cx="1236040" cy="1131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Topic 2 Content</a:t>
            </a:r>
          </a:p>
        </p:txBody>
      </p:sp>
      <p:sp>
        <p:nvSpPr>
          <p:cNvPr id="8" name="Rectangle 7"/>
          <p:cNvSpPr/>
          <p:nvPr/>
        </p:nvSpPr>
        <p:spPr>
          <a:xfrm>
            <a:off x="2078879" y="3356992"/>
            <a:ext cx="2281193" cy="1440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t>	Topic 1 Content</a:t>
            </a:r>
          </a:p>
        </p:txBody>
      </p:sp>
      <p:sp>
        <p:nvSpPr>
          <p:cNvPr id="9" name="Rectangle 8"/>
          <p:cNvSpPr/>
          <p:nvPr/>
        </p:nvSpPr>
        <p:spPr>
          <a:xfrm>
            <a:off x="2699792" y="3573015"/>
            <a:ext cx="4248472" cy="14401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AU" sz="1000" dirty="0"/>
              <a:t>Topic 2 Content		Topic 2 Assessment</a:t>
            </a:r>
          </a:p>
        </p:txBody>
      </p:sp>
      <p:sp>
        <p:nvSpPr>
          <p:cNvPr id="10" name="Rectangle 9"/>
          <p:cNvSpPr/>
          <p:nvPr/>
        </p:nvSpPr>
        <p:spPr>
          <a:xfrm>
            <a:off x="3419872" y="3789040"/>
            <a:ext cx="4464496" cy="1440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AU" sz="1000" dirty="0"/>
              <a:t>Topic 3 Content		Topic 3 Assessment</a:t>
            </a:r>
          </a:p>
        </p:txBody>
      </p:sp>
      <p:sp>
        <p:nvSpPr>
          <p:cNvPr id="14" name="Rectangle 13"/>
          <p:cNvSpPr/>
          <p:nvPr/>
        </p:nvSpPr>
        <p:spPr>
          <a:xfrm>
            <a:off x="3923928" y="5172607"/>
            <a:ext cx="4896544" cy="13488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AU" sz="1000" dirty="0"/>
              <a:t>Topic 4 Content			Topic 4 Assessment</a:t>
            </a:r>
          </a:p>
        </p:txBody>
      </p:sp>
      <p:sp>
        <p:nvSpPr>
          <p:cNvPr id="24" name="TextBox 23"/>
          <p:cNvSpPr txBox="1"/>
          <p:nvPr/>
        </p:nvSpPr>
        <p:spPr>
          <a:xfrm>
            <a:off x="107504" y="1052736"/>
            <a:ext cx="1759584" cy="646331"/>
          </a:xfrm>
          <a:prstGeom prst="rect">
            <a:avLst/>
          </a:prstGeom>
          <a:noFill/>
        </p:spPr>
        <p:txBody>
          <a:bodyPr wrap="none" rtlCol="0">
            <a:spAutoFit/>
          </a:bodyPr>
          <a:lstStyle/>
          <a:p>
            <a:r>
              <a:rPr lang="en-AU" sz="1200" b="1" dirty="0"/>
              <a:t>Food &amp; Fibre Study Tour </a:t>
            </a:r>
          </a:p>
          <a:p>
            <a:r>
              <a:rPr lang="en-AU" sz="1200" dirty="0"/>
              <a:t>Partnership between </a:t>
            </a:r>
            <a:br>
              <a:rPr lang="en-AU" sz="1200" dirty="0"/>
            </a:br>
            <a:r>
              <a:rPr lang="en-AU" sz="1200" dirty="0" err="1"/>
              <a:t>Reg</a:t>
            </a:r>
            <a:r>
              <a:rPr lang="en-AU" sz="1200" dirty="0"/>
              <a:t> TAFE/</a:t>
            </a:r>
            <a:r>
              <a:rPr lang="en-AU" sz="1200" dirty="0" err="1"/>
              <a:t>Govt</a:t>
            </a:r>
            <a:r>
              <a:rPr lang="en-AU" sz="1200" dirty="0"/>
              <a:t>/</a:t>
            </a:r>
            <a:r>
              <a:rPr lang="en-AU" sz="1200" dirty="0" err="1"/>
              <a:t>Ind</a:t>
            </a:r>
            <a:endParaRPr lang="en-AU" sz="1200" dirty="0"/>
          </a:p>
        </p:txBody>
      </p:sp>
      <p:sp>
        <p:nvSpPr>
          <p:cNvPr id="25" name="Rectangle 24"/>
          <p:cNvSpPr/>
          <p:nvPr/>
        </p:nvSpPr>
        <p:spPr>
          <a:xfrm>
            <a:off x="2078880" y="2179104"/>
            <a:ext cx="2938748" cy="1697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t>	Topic 1 Content</a:t>
            </a:r>
          </a:p>
        </p:txBody>
      </p:sp>
      <p:sp>
        <p:nvSpPr>
          <p:cNvPr id="26" name="Rectangle 25"/>
          <p:cNvSpPr/>
          <p:nvPr/>
        </p:nvSpPr>
        <p:spPr>
          <a:xfrm>
            <a:off x="2078880" y="2451720"/>
            <a:ext cx="2938748" cy="1851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t>	Topic 2 Content</a:t>
            </a:r>
          </a:p>
        </p:txBody>
      </p:sp>
      <p:sp>
        <p:nvSpPr>
          <p:cNvPr id="23" name="TextBox 22"/>
          <p:cNvSpPr txBox="1"/>
          <p:nvPr/>
        </p:nvSpPr>
        <p:spPr>
          <a:xfrm>
            <a:off x="107504" y="1918573"/>
            <a:ext cx="2307235" cy="646331"/>
          </a:xfrm>
          <a:prstGeom prst="rect">
            <a:avLst/>
          </a:prstGeom>
          <a:noFill/>
        </p:spPr>
        <p:txBody>
          <a:bodyPr wrap="none" rtlCol="0">
            <a:spAutoFit/>
          </a:bodyPr>
          <a:lstStyle/>
          <a:p>
            <a:r>
              <a:rPr lang="en-AU" sz="1200" b="1" dirty="0"/>
              <a:t>Food &amp; Fibre Industry Experience</a:t>
            </a:r>
          </a:p>
          <a:p>
            <a:r>
              <a:rPr lang="en-AU" sz="1200" dirty="0" err="1"/>
              <a:t>Reg</a:t>
            </a:r>
            <a:r>
              <a:rPr lang="en-AU" sz="1200" dirty="0"/>
              <a:t> TAFE sector specialist –</a:t>
            </a:r>
            <a:br>
              <a:rPr lang="en-AU" sz="1200" dirty="0"/>
            </a:br>
            <a:r>
              <a:rPr lang="en-AU" sz="1200" dirty="0"/>
              <a:t>partnership with </a:t>
            </a:r>
            <a:r>
              <a:rPr lang="en-AU" sz="1200" dirty="0" err="1"/>
              <a:t>Govt</a:t>
            </a:r>
            <a:r>
              <a:rPr lang="en-AU" sz="1200" dirty="0"/>
              <a:t>/</a:t>
            </a:r>
            <a:r>
              <a:rPr lang="en-AU" sz="1200" dirty="0" err="1"/>
              <a:t>Ind</a:t>
            </a:r>
            <a:endParaRPr lang="en-AU" sz="1200" dirty="0"/>
          </a:p>
        </p:txBody>
      </p:sp>
      <p:sp>
        <p:nvSpPr>
          <p:cNvPr id="30" name="TextBox 29"/>
          <p:cNvSpPr txBox="1"/>
          <p:nvPr/>
        </p:nvSpPr>
        <p:spPr>
          <a:xfrm>
            <a:off x="142898" y="3280628"/>
            <a:ext cx="1915076" cy="830997"/>
          </a:xfrm>
          <a:prstGeom prst="rect">
            <a:avLst/>
          </a:prstGeom>
          <a:noFill/>
        </p:spPr>
        <p:txBody>
          <a:bodyPr wrap="none" rtlCol="0">
            <a:spAutoFit/>
          </a:bodyPr>
          <a:lstStyle/>
          <a:p>
            <a:r>
              <a:rPr lang="en-AU" sz="1200" b="1" dirty="0"/>
              <a:t>Food &amp; Fibre Skill Sets</a:t>
            </a:r>
          </a:p>
          <a:p>
            <a:r>
              <a:rPr lang="en-AU" sz="1200" dirty="0" err="1"/>
              <a:t>Reg</a:t>
            </a:r>
            <a:r>
              <a:rPr lang="en-AU" sz="1200" dirty="0"/>
              <a:t> TAFE sector specialist –</a:t>
            </a:r>
            <a:br>
              <a:rPr lang="en-AU" sz="1200" dirty="0"/>
            </a:br>
            <a:r>
              <a:rPr lang="en-AU" sz="1200" dirty="0"/>
              <a:t>partnership with </a:t>
            </a:r>
            <a:r>
              <a:rPr lang="en-AU" sz="1200" dirty="0" err="1"/>
              <a:t>Govt</a:t>
            </a:r>
            <a:r>
              <a:rPr lang="en-AU" sz="1200" dirty="0"/>
              <a:t>/</a:t>
            </a:r>
            <a:r>
              <a:rPr lang="en-AU" sz="1200" dirty="0" err="1"/>
              <a:t>Ind</a:t>
            </a:r>
            <a:endParaRPr lang="en-AU" sz="1200" dirty="0"/>
          </a:p>
          <a:p>
            <a:r>
              <a:rPr lang="en-AU" sz="1200" dirty="0"/>
              <a:t>- with assessment (BKI led)</a:t>
            </a:r>
          </a:p>
        </p:txBody>
      </p:sp>
      <p:sp>
        <p:nvSpPr>
          <p:cNvPr id="31" name="TextBox 30"/>
          <p:cNvSpPr txBox="1"/>
          <p:nvPr/>
        </p:nvSpPr>
        <p:spPr>
          <a:xfrm>
            <a:off x="142898" y="4581128"/>
            <a:ext cx="2611292" cy="830997"/>
          </a:xfrm>
          <a:prstGeom prst="rect">
            <a:avLst/>
          </a:prstGeom>
          <a:noFill/>
        </p:spPr>
        <p:txBody>
          <a:bodyPr wrap="none" rtlCol="0">
            <a:spAutoFit/>
          </a:bodyPr>
          <a:lstStyle/>
          <a:p>
            <a:r>
              <a:rPr lang="en-AU" sz="1200" b="1" dirty="0"/>
              <a:t>Food &amp; Fibre Qualifications</a:t>
            </a:r>
          </a:p>
          <a:p>
            <a:r>
              <a:rPr lang="en-AU" sz="1200" dirty="0"/>
              <a:t>BKI led - partnership with </a:t>
            </a:r>
            <a:r>
              <a:rPr lang="en-AU" sz="1200" dirty="0" err="1"/>
              <a:t>Govt</a:t>
            </a:r>
            <a:r>
              <a:rPr lang="en-AU" sz="1200" dirty="0"/>
              <a:t>/</a:t>
            </a:r>
            <a:r>
              <a:rPr lang="en-AU" sz="1200" dirty="0" err="1"/>
              <a:t>Ind</a:t>
            </a:r>
            <a:endParaRPr lang="en-AU" sz="1200" dirty="0"/>
          </a:p>
          <a:p>
            <a:r>
              <a:rPr lang="en-AU" sz="1200" dirty="0"/>
              <a:t>- with assessment. Links to TAFE </a:t>
            </a:r>
            <a:r>
              <a:rPr lang="en-AU" sz="1200" dirty="0" err="1"/>
              <a:t>Collab</a:t>
            </a:r>
            <a:br>
              <a:rPr lang="en-AU" sz="1200" dirty="0"/>
            </a:br>
            <a:r>
              <a:rPr lang="en-AU" sz="1200" dirty="0"/>
              <a:t>Articulated Pathway to Higher Ed</a:t>
            </a:r>
          </a:p>
        </p:txBody>
      </p:sp>
      <p:sp>
        <p:nvSpPr>
          <p:cNvPr id="35" name="TextBox 34"/>
          <p:cNvSpPr txBox="1"/>
          <p:nvPr/>
        </p:nvSpPr>
        <p:spPr>
          <a:xfrm>
            <a:off x="2051720" y="692696"/>
            <a:ext cx="1649491" cy="338554"/>
          </a:xfrm>
          <a:prstGeom prst="rect">
            <a:avLst/>
          </a:prstGeom>
          <a:noFill/>
        </p:spPr>
        <p:txBody>
          <a:bodyPr wrap="none" rtlCol="0">
            <a:spAutoFit/>
          </a:bodyPr>
          <a:lstStyle/>
          <a:p>
            <a:r>
              <a:rPr lang="en-AU" sz="1600" dirty="0"/>
              <a:t>Content – AQF 5+</a:t>
            </a:r>
          </a:p>
        </p:txBody>
      </p:sp>
      <p:sp>
        <p:nvSpPr>
          <p:cNvPr id="6" name="Right Arrow 5"/>
          <p:cNvSpPr/>
          <p:nvPr/>
        </p:nvSpPr>
        <p:spPr>
          <a:xfrm>
            <a:off x="2078880" y="5949280"/>
            <a:ext cx="695761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Indicative time frame – rolling enrolments</a:t>
            </a:r>
          </a:p>
        </p:txBody>
      </p:sp>
      <p:sp>
        <p:nvSpPr>
          <p:cNvPr id="7" name="TextBox 6"/>
          <p:cNvSpPr txBox="1"/>
          <p:nvPr/>
        </p:nvSpPr>
        <p:spPr>
          <a:xfrm>
            <a:off x="2802969" y="6317800"/>
            <a:ext cx="801758" cy="307777"/>
          </a:xfrm>
          <a:prstGeom prst="rect">
            <a:avLst/>
          </a:prstGeom>
          <a:noFill/>
        </p:spPr>
        <p:txBody>
          <a:bodyPr wrap="none" rtlCol="0">
            <a:spAutoFit/>
          </a:bodyPr>
          <a:lstStyle/>
          <a:p>
            <a:r>
              <a:rPr lang="en-AU" sz="1400" dirty="0"/>
              <a:t>1 month</a:t>
            </a:r>
          </a:p>
        </p:txBody>
      </p:sp>
      <p:sp>
        <p:nvSpPr>
          <p:cNvPr id="36" name="TextBox 35"/>
          <p:cNvSpPr txBox="1"/>
          <p:nvPr/>
        </p:nvSpPr>
        <p:spPr>
          <a:xfrm>
            <a:off x="3923928" y="6317800"/>
            <a:ext cx="872290" cy="307777"/>
          </a:xfrm>
          <a:prstGeom prst="rect">
            <a:avLst/>
          </a:prstGeom>
          <a:noFill/>
        </p:spPr>
        <p:txBody>
          <a:bodyPr wrap="none" rtlCol="0">
            <a:spAutoFit/>
          </a:bodyPr>
          <a:lstStyle/>
          <a:p>
            <a:r>
              <a:rPr lang="en-AU" sz="1400" dirty="0"/>
              <a:t>3 months</a:t>
            </a:r>
          </a:p>
        </p:txBody>
      </p:sp>
      <p:sp>
        <p:nvSpPr>
          <p:cNvPr id="37" name="TextBox 36"/>
          <p:cNvSpPr txBox="1"/>
          <p:nvPr/>
        </p:nvSpPr>
        <p:spPr>
          <a:xfrm>
            <a:off x="5156809" y="6317799"/>
            <a:ext cx="872290" cy="307777"/>
          </a:xfrm>
          <a:prstGeom prst="rect">
            <a:avLst/>
          </a:prstGeom>
          <a:noFill/>
        </p:spPr>
        <p:txBody>
          <a:bodyPr wrap="none" rtlCol="0">
            <a:spAutoFit/>
          </a:bodyPr>
          <a:lstStyle/>
          <a:p>
            <a:r>
              <a:rPr lang="en-AU" sz="1400" dirty="0"/>
              <a:t>6 months</a:t>
            </a:r>
          </a:p>
        </p:txBody>
      </p:sp>
      <p:sp>
        <p:nvSpPr>
          <p:cNvPr id="38" name="TextBox 37"/>
          <p:cNvSpPr txBox="1"/>
          <p:nvPr/>
        </p:nvSpPr>
        <p:spPr>
          <a:xfrm>
            <a:off x="6948264" y="6317798"/>
            <a:ext cx="963662" cy="307777"/>
          </a:xfrm>
          <a:prstGeom prst="rect">
            <a:avLst/>
          </a:prstGeom>
          <a:noFill/>
        </p:spPr>
        <p:txBody>
          <a:bodyPr wrap="none" rtlCol="0">
            <a:spAutoFit/>
          </a:bodyPr>
          <a:lstStyle/>
          <a:p>
            <a:r>
              <a:rPr lang="en-AU" sz="1400" dirty="0"/>
              <a:t>12 months</a:t>
            </a:r>
          </a:p>
        </p:txBody>
      </p:sp>
      <p:cxnSp>
        <p:nvCxnSpPr>
          <p:cNvPr id="12" name="Straight Connector 11"/>
          <p:cNvCxnSpPr/>
          <p:nvPr/>
        </p:nvCxnSpPr>
        <p:spPr>
          <a:xfrm>
            <a:off x="3203848" y="5733256"/>
            <a:ext cx="0" cy="58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349278" y="5733254"/>
            <a:ext cx="0" cy="58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63985" y="5740522"/>
            <a:ext cx="0" cy="58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08304" y="5740522"/>
            <a:ext cx="0" cy="58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92480" y="5740522"/>
            <a:ext cx="0" cy="58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190096" y="6317797"/>
            <a:ext cx="963662" cy="307777"/>
          </a:xfrm>
          <a:prstGeom prst="rect">
            <a:avLst/>
          </a:prstGeom>
          <a:noFill/>
        </p:spPr>
        <p:txBody>
          <a:bodyPr wrap="none" rtlCol="0">
            <a:spAutoFit/>
          </a:bodyPr>
          <a:lstStyle/>
          <a:p>
            <a:r>
              <a:rPr lang="en-AU" sz="1400" dirty="0"/>
              <a:t>18 months</a:t>
            </a:r>
          </a:p>
        </p:txBody>
      </p:sp>
      <p:sp>
        <p:nvSpPr>
          <p:cNvPr id="13" name="TextBox 12"/>
          <p:cNvSpPr txBox="1"/>
          <p:nvPr/>
        </p:nvSpPr>
        <p:spPr>
          <a:xfrm>
            <a:off x="683568" y="15015"/>
            <a:ext cx="5263044" cy="369332"/>
          </a:xfrm>
          <a:prstGeom prst="rect">
            <a:avLst/>
          </a:prstGeom>
          <a:noFill/>
        </p:spPr>
        <p:txBody>
          <a:bodyPr wrap="none" rtlCol="0">
            <a:spAutoFit/>
          </a:bodyPr>
          <a:lstStyle/>
          <a:p>
            <a:r>
              <a:rPr lang="en-AU" dirty="0"/>
              <a:t>BKI Victorian Food &amp; Fibre ‘International’ Strategy</a:t>
            </a:r>
            <a:endParaRPr lang="en-AU" sz="1400" dirty="0"/>
          </a:p>
        </p:txBody>
      </p:sp>
      <p:sp>
        <p:nvSpPr>
          <p:cNvPr id="17" name="TextBox 16"/>
          <p:cNvSpPr txBox="1"/>
          <p:nvPr/>
        </p:nvSpPr>
        <p:spPr>
          <a:xfrm>
            <a:off x="6732240" y="648007"/>
            <a:ext cx="2446375" cy="2031325"/>
          </a:xfrm>
          <a:prstGeom prst="rect">
            <a:avLst/>
          </a:prstGeom>
          <a:noFill/>
        </p:spPr>
        <p:txBody>
          <a:bodyPr wrap="none" rtlCol="0">
            <a:spAutoFit/>
          </a:bodyPr>
          <a:lstStyle/>
          <a:p>
            <a:r>
              <a:rPr lang="en-AU" sz="1400" b="1" dirty="0"/>
              <a:t>Topic examples:</a:t>
            </a:r>
          </a:p>
          <a:p>
            <a:pPr marL="285750" indent="-285750">
              <a:buFont typeface="Arial" panose="020B0604020202020204" pitchFamily="34" charset="0"/>
              <a:buChar char="•"/>
            </a:pPr>
            <a:r>
              <a:rPr lang="en-AU" sz="1400" dirty="0"/>
              <a:t>Agribusiness</a:t>
            </a:r>
          </a:p>
          <a:p>
            <a:pPr marL="285750" indent="-285750">
              <a:buFont typeface="Arial" panose="020B0604020202020204" pitchFamily="34" charset="0"/>
              <a:buChar char="•"/>
            </a:pPr>
            <a:r>
              <a:rPr lang="en-AU" sz="1400" dirty="0"/>
              <a:t>Livestock/animal welfare</a:t>
            </a:r>
          </a:p>
          <a:p>
            <a:pPr marL="285750" indent="-285750">
              <a:buFont typeface="Arial" panose="020B0604020202020204" pitchFamily="34" charset="0"/>
              <a:buChar char="•"/>
            </a:pPr>
            <a:r>
              <a:rPr lang="en-AU" sz="1400" dirty="0"/>
              <a:t>Plants/cropping</a:t>
            </a:r>
          </a:p>
          <a:p>
            <a:pPr marL="285750" indent="-285750">
              <a:buFont typeface="Arial" panose="020B0604020202020204" pitchFamily="34" charset="0"/>
              <a:buChar char="•"/>
            </a:pPr>
            <a:r>
              <a:rPr lang="en-AU" sz="1400" dirty="0"/>
              <a:t>Water management</a:t>
            </a:r>
          </a:p>
          <a:p>
            <a:pPr marL="285750" indent="-285750">
              <a:buFont typeface="Arial" panose="020B0604020202020204" pitchFamily="34" charset="0"/>
              <a:buChar char="•"/>
            </a:pPr>
            <a:r>
              <a:rPr lang="en-AU" sz="1400" dirty="0"/>
              <a:t>Soil/resource management</a:t>
            </a:r>
          </a:p>
          <a:p>
            <a:pPr marL="285750" indent="-285750">
              <a:buFont typeface="Arial" panose="020B0604020202020204" pitchFamily="34" charset="0"/>
              <a:buChar char="•"/>
            </a:pPr>
            <a:r>
              <a:rPr lang="en-AU" sz="1400" dirty="0"/>
              <a:t>Bio-security/QA</a:t>
            </a:r>
          </a:p>
          <a:p>
            <a:pPr marL="285750" indent="-285750">
              <a:buFont typeface="Arial" panose="020B0604020202020204" pitchFamily="34" charset="0"/>
              <a:buChar char="•"/>
            </a:pPr>
            <a:r>
              <a:rPr lang="en-AU" sz="1400" dirty="0"/>
              <a:t>Organics/Permaculture</a:t>
            </a:r>
          </a:p>
          <a:p>
            <a:pPr marL="285750" indent="-285750">
              <a:buFont typeface="Arial" panose="020B0604020202020204" pitchFamily="34" charset="0"/>
              <a:buChar char="•"/>
            </a:pPr>
            <a:r>
              <a:rPr lang="en-AU" sz="1400" dirty="0"/>
              <a:t>Renewable energy</a:t>
            </a:r>
          </a:p>
        </p:txBody>
      </p:sp>
      <p:sp>
        <p:nvSpPr>
          <p:cNvPr id="44" name="Rectangle 43"/>
          <p:cNvSpPr/>
          <p:nvPr/>
        </p:nvSpPr>
        <p:spPr>
          <a:xfrm>
            <a:off x="4360073" y="3356992"/>
            <a:ext cx="2281193" cy="1440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t>	Topic 1 Assessment</a:t>
            </a:r>
          </a:p>
        </p:txBody>
      </p:sp>
      <p:sp>
        <p:nvSpPr>
          <p:cNvPr id="45" name="Rectangle 44"/>
          <p:cNvSpPr/>
          <p:nvPr/>
        </p:nvSpPr>
        <p:spPr>
          <a:xfrm>
            <a:off x="2124066" y="4478846"/>
            <a:ext cx="2281193" cy="1440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t>	Topic 1 Content</a:t>
            </a:r>
          </a:p>
        </p:txBody>
      </p:sp>
      <p:sp>
        <p:nvSpPr>
          <p:cNvPr id="46" name="Rectangle 45"/>
          <p:cNvSpPr/>
          <p:nvPr/>
        </p:nvSpPr>
        <p:spPr>
          <a:xfrm>
            <a:off x="2744979" y="4694869"/>
            <a:ext cx="4248472" cy="14401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AU" sz="1000" dirty="0"/>
              <a:t>Topic 2 Content		Topic 2 Assessment</a:t>
            </a:r>
          </a:p>
        </p:txBody>
      </p:sp>
      <p:sp>
        <p:nvSpPr>
          <p:cNvPr id="47" name="Rectangle 46"/>
          <p:cNvSpPr/>
          <p:nvPr/>
        </p:nvSpPr>
        <p:spPr>
          <a:xfrm>
            <a:off x="3465059" y="4910894"/>
            <a:ext cx="4464496" cy="1440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AU" sz="1000" dirty="0"/>
              <a:t>Topic 3 Content		Topic 3 Assessment</a:t>
            </a:r>
          </a:p>
        </p:txBody>
      </p:sp>
      <p:sp>
        <p:nvSpPr>
          <p:cNvPr id="48" name="Rectangle 47"/>
          <p:cNvSpPr/>
          <p:nvPr/>
        </p:nvSpPr>
        <p:spPr>
          <a:xfrm>
            <a:off x="4405260" y="4478846"/>
            <a:ext cx="2281193" cy="1440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t>	Topic 1 Assessment</a:t>
            </a:r>
          </a:p>
        </p:txBody>
      </p:sp>
      <p:sp>
        <p:nvSpPr>
          <p:cNvPr id="49" name="TextBox 48"/>
          <p:cNvSpPr txBox="1"/>
          <p:nvPr/>
        </p:nvSpPr>
        <p:spPr>
          <a:xfrm>
            <a:off x="0" y="6488668"/>
            <a:ext cx="2643416" cy="276999"/>
          </a:xfrm>
          <a:prstGeom prst="rect">
            <a:avLst/>
          </a:prstGeom>
          <a:noFill/>
        </p:spPr>
        <p:txBody>
          <a:bodyPr wrap="none" rtlCol="0">
            <a:spAutoFit/>
          </a:bodyPr>
          <a:lstStyle/>
          <a:p>
            <a:r>
              <a:rPr lang="en-AU" sz="1200" dirty="0"/>
              <a:t>Topics = 1 or more units of competency</a:t>
            </a:r>
          </a:p>
        </p:txBody>
      </p:sp>
      <p:sp>
        <p:nvSpPr>
          <p:cNvPr id="50" name="TextBox 49"/>
          <p:cNvSpPr txBox="1"/>
          <p:nvPr/>
        </p:nvSpPr>
        <p:spPr>
          <a:xfrm>
            <a:off x="3658627" y="5517232"/>
            <a:ext cx="1210588" cy="246221"/>
          </a:xfrm>
          <a:prstGeom prst="rect">
            <a:avLst/>
          </a:prstGeom>
          <a:noFill/>
        </p:spPr>
        <p:txBody>
          <a:bodyPr wrap="none" rtlCol="0">
            <a:spAutoFit/>
          </a:bodyPr>
          <a:lstStyle/>
          <a:p>
            <a:r>
              <a:rPr lang="en-AU" sz="1000" dirty="0"/>
              <a:t>Futures Conference</a:t>
            </a:r>
          </a:p>
        </p:txBody>
      </p:sp>
      <p:sp>
        <p:nvSpPr>
          <p:cNvPr id="51" name="TextBox 50"/>
          <p:cNvSpPr txBox="1"/>
          <p:nvPr/>
        </p:nvSpPr>
        <p:spPr>
          <a:xfrm>
            <a:off x="5161612" y="5522102"/>
            <a:ext cx="1210588" cy="246221"/>
          </a:xfrm>
          <a:prstGeom prst="rect">
            <a:avLst/>
          </a:prstGeom>
          <a:noFill/>
        </p:spPr>
        <p:txBody>
          <a:bodyPr wrap="none" rtlCol="0">
            <a:spAutoFit/>
          </a:bodyPr>
          <a:lstStyle/>
          <a:p>
            <a:r>
              <a:rPr lang="en-AU" sz="1000" dirty="0"/>
              <a:t>Futures Conference</a:t>
            </a:r>
          </a:p>
        </p:txBody>
      </p:sp>
      <p:sp>
        <p:nvSpPr>
          <p:cNvPr id="52" name="TextBox 51"/>
          <p:cNvSpPr txBox="1"/>
          <p:nvPr/>
        </p:nvSpPr>
        <p:spPr>
          <a:xfrm>
            <a:off x="6644908" y="5546521"/>
            <a:ext cx="1210588" cy="246221"/>
          </a:xfrm>
          <a:prstGeom prst="rect">
            <a:avLst/>
          </a:prstGeom>
          <a:noFill/>
        </p:spPr>
        <p:txBody>
          <a:bodyPr wrap="none" rtlCol="0">
            <a:spAutoFit/>
          </a:bodyPr>
          <a:lstStyle/>
          <a:p>
            <a:r>
              <a:rPr lang="en-AU" sz="1000" dirty="0"/>
              <a:t>Futures Conference</a:t>
            </a:r>
          </a:p>
        </p:txBody>
      </p:sp>
    </p:spTree>
    <p:extLst>
      <p:ext uri="{BB962C8B-B14F-4D97-AF65-F5344CB8AC3E}">
        <p14:creationId xmlns:p14="http://schemas.microsoft.com/office/powerpoint/2010/main" val="159903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76350"/>
            <a:ext cx="9144000" cy="45339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Diagram 7"/>
          <p:cNvGraphicFramePr/>
          <p:nvPr>
            <p:extLst>
              <p:ext uri="{D42A27DB-BD31-4B8C-83A1-F6EECF244321}">
                <p14:modId xmlns:p14="http://schemas.microsoft.com/office/powerpoint/2010/main" val="2103859606"/>
              </p:ext>
            </p:extLst>
          </p:nvPr>
        </p:nvGraphicFramePr>
        <p:xfrm>
          <a:off x="352425" y="152400"/>
          <a:ext cx="8429626" cy="657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91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90500" y="4924425"/>
            <a:ext cx="6429375" cy="14954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 name="Title 1"/>
          <p:cNvSpPr>
            <a:spLocks noGrp="1"/>
          </p:cNvSpPr>
          <p:nvPr>
            <p:ph type="title"/>
          </p:nvPr>
        </p:nvSpPr>
        <p:spPr>
          <a:xfrm>
            <a:off x="628650" y="5204321"/>
            <a:ext cx="5200650" cy="868958"/>
          </a:xfrm>
        </p:spPr>
        <p:txBody>
          <a:bodyPr>
            <a:noAutofit/>
          </a:bodyPr>
          <a:lstStyle/>
          <a:p>
            <a:r>
              <a:rPr lang="en-AU" sz="3600" dirty="0"/>
              <a:t>Bendigo the education city </a:t>
            </a:r>
          </a:p>
        </p:txBody>
      </p:sp>
    </p:spTree>
    <p:extLst>
      <p:ext uri="{BB962C8B-B14F-4D97-AF65-F5344CB8AC3E}">
        <p14:creationId xmlns:p14="http://schemas.microsoft.com/office/powerpoint/2010/main" val="389749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826"/>
            <a:ext cx="9144000" cy="868958"/>
          </a:xfrm>
        </p:spPr>
        <p:txBody>
          <a:bodyPr>
            <a:noAutofit/>
          </a:bodyPr>
          <a:lstStyle/>
          <a:p>
            <a:r>
              <a:rPr lang="en-AU" sz="3600" dirty="0"/>
              <a:t>Community Food Hubs Conference </a:t>
            </a:r>
          </a:p>
        </p:txBody>
      </p:sp>
      <p:graphicFrame>
        <p:nvGraphicFramePr>
          <p:cNvPr id="4" name="Diagram 3"/>
          <p:cNvGraphicFramePr/>
          <p:nvPr>
            <p:extLst>
              <p:ext uri="{D42A27DB-BD31-4B8C-83A1-F6EECF244321}">
                <p14:modId xmlns:p14="http://schemas.microsoft.com/office/powerpoint/2010/main" val="624035489"/>
              </p:ext>
            </p:extLst>
          </p:nvPr>
        </p:nvGraphicFramePr>
        <p:xfrm>
          <a:off x="300037" y="1606549"/>
          <a:ext cx="8543925" cy="440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9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AU" sz="3600" dirty="0">
                <a:solidFill>
                  <a:prstClr val="black"/>
                </a:solidFill>
                <a:cs typeface="Arial" panose="020B0604020202020204" pitchFamily="34" charset="0"/>
              </a:rPr>
              <a:t>Our </a:t>
            </a:r>
            <a:r>
              <a:rPr lang="en-AU" sz="3600" dirty="0">
                <a:solidFill>
                  <a:srgbClr val="00B7D9"/>
                </a:solidFill>
                <a:cs typeface="Arial" panose="020B0604020202020204" pitchFamily="34" charset="0"/>
              </a:rPr>
              <a:t>purpose…</a:t>
            </a:r>
            <a:endParaRPr lang="en-AU" sz="3600" dirty="0"/>
          </a:p>
        </p:txBody>
      </p:sp>
      <p:sp>
        <p:nvSpPr>
          <p:cNvPr id="3" name="Content Placeholder 2"/>
          <p:cNvSpPr>
            <a:spLocks noGrp="1"/>
          </p:cNvSpPr>
          <p:nvPr>
            <p:ph idx="1"/>
          </p:nvPr>
        </p:nvSpPr>
        <p:spPr/>
        <p:txBody>
          <a:bodyPr>
            <a:normAutofit lnSpcReduction="10000"/>
          </a:bodyPr>
          <a:lstStyle/>
          <a:p>
            <a:pPr marL="0" lvl="0" indent="0">
              <a:spcBef>
                <a:spcPts val="0"/>
              </a:spcBef>
              <a:buNone/>
            </a:pPr>
            <a:r>
              <a:rPr lang="en-AU" sz="2400" cap="all" dirty="0">
                <a:latin typeface="Arial" panose="020B0604020202020204" pitchFamily="34" charset="0"/>
                <a:cs typeface="Arial" panose="020B0604020202020204" pitchFamily="34" charset="0"/>
              </a:rPr>
              <a:t>We empower people and industry with the skills to </a:t>
            </a:r>
            <a:r>
              <a:rPr lang="en-AU" sz="2400" cap="all" dirty="0">
                <a:solidFill>
                  <a:srgbClr val="00B7D9"/>
                </a:solidFill>
                <a:latin typeface="Arial" panose="020B0604020202020204" pitchFamily="34" charset="0"/>
                <a:cs typeface="Arial" panose="020B0604020202020204" pitchFamily="34" charset="0"/>
              </a:rPr>
              <a:t>create a bright future.</a:t>
            </a:r>
          </a:p>
          <a:p>
            <a:pPr marL="0" lvl="0" indent="0">
              <a:spcBef>
                <a:spcPts val="3600"/>
              </a:spcBef>
              <a:buNone/>
            </a:pPr>
            <a:r>
              <a:rPr lang="en-AU" sz="2000" dirty="0">
                <a:latin typeface="Arial" panose="020B0604020202020204" pitchFamily="34" charset="0"/>
                <a:cs typeface="Arial" panose="020B0604020202020204" pitchFamily="34" charset="0"/>
              </a:rPr>
              <a:t>Helping people develop in-demand skills and pathways to </a:t>
            </a:r>
            <a:r>
              <a:rPr lang="en-AU" sz="2000" dirty="0">
                <a:solidFill>
                  <a:srgbClr val="00B7D9"/>
                </a:solidFill>
                <a:latin typeface="Arial" panose="020B0604020202020204" pitchFamily="34" charset="0"/>
                <a:cs typeface="Arial" panose="020B0604020202020204" pitchFamily="34" charset="0"/>
              </a:rPr>
              <a:t>life-long career success.</a:t>
            </a:r>
          </a:p>
          <a:p>
            <a:pPr marL="0" lvl="0" indent="0">
              <a:spcBef>
                <a:spcPts val="3600"/>
              </a:spcBef>
              <a:buNone/>
            </a:pPr>
            <a:r>
              <a:rPr lang="en-AU" sz="2000" dirty="0">
                <a:latin typeface="Arial" panose="020B0604020202020204" pitchFamily="34" charset="0"/>
                <a:cs typeface="Arial" panose="020B0604020202020204" pitchFamily="34" charset="0"/>
              </a:rPr>
              <a:t>Helping industry build a </a:t>
            </a:r>
            <a:r>
              <a:rPr lang="en-AU" sz="2000" dirty="0">
                <a:solidFill>
                  <a:srgbClr val="00B7D9"/>
                </a:solidFill>
                <a:latin typeface="Arial" panose="020B0604020202020204" pitchFamily="34" charset="0"/>
                <a:cs typeface="Arial" panose="020B0604020202020204" pitchFamily="34" charset="0"/>
              </a:rPr>
              <a:t>productive workforce </a:t>
            </a:r>
            <a:r>
              <a:rPr lang="en-AU" sz="2000" dirty="0">
                <a:latin typeface="Arial" panose="020B0604020202020204" pitchFamily="34" charset="0"/>
                <a:cs typeface="Arial" panose="020B0604020202020204" pitchFamily="34" charset="0"/>
              </a:rPr>
              <a:t>to meet today’s challenges and create tomorrow’s opportunities.</a:t>
            </a:r>
          </a:p>
          <a:p>
            <a:pPr marL="0" lvl="0" indent="0">
              <a:spcBef>
                <a:spcPts val="3600"/>
              </a:spcBef>
              <a:buNone/>
            </a:pPr>
            <a:r>
              <a:rPr lang="en-AU" sz="2000" dirty="0">
                <a:latin typeface="Arial" panose="020B0604020202020204" pitchFamily="34" charset="0"/>
                <a:cs typeface="Arial" panose="020B0604020202020204" pitchFamily="34" charset="0"/>
              </a:rPr>
              <a:t>Inspiring each other to deliver outstanding customer experiences and a </a:t>
            </a:r>
            <a:r>
              <a:rPr lang="en-AU" sz="2000" dirty="0">
                <a:solidFill>
                  <a:srgbClr val="00B7D9"/>
                </a:solidFill>
                <a:latin typeface="Arial" panose="020B0604020202020204" pitchFamily="34" charset="0"/>
                <a:cs typeface="Arial" panose="020B0604020202020204" pitchFamily="34" charset="0"/>
              </a:rPr>
              <a:t>sustainable future.</a:t>
            </a:r>
          </a:p>
          <a:p>
            <a:pPr marL="0" lvl="0" indent="0">
              <a:spcBef>
                <a:spcPts val="3600"/>
              </a:spcBef>
              <a:buNone/>
            </a:pPr>
            <a:r>
              <a:rPr lang="en-AU" sz="2000" dirty="0">
                <a:latin typeface="Arial" panose="020B0604020202020204" pitchFamily="34" charset="0"/>
                <a:cs typeface="Arial" panose="020B0604020202020204" pitchFamily="34" charset="0"/>
              </a:rPr>
              <a:t>Working with our partners and community to enable </a:t>
            </a:r>
            <a:r>
              <a:rPr lang="en-AU" sz="2000" dirty="0">
                <a:solidFill>
                  <a:srgbClr val="00B7D9"/>
                </a:solidFill>
                <a:latin typeface="Arial" panose="020B0604020202020204" pitchFamily="34" charset="0"/>
                <a:cs typeface="Arial" panose="020B0604020202020204" pitchFamily="34" charset="0"/>
              </a:rPr>
              <a:t>learning for all.</a:t>
            </a:r>
          </a:p>
          <a:p>
            <a:endParaRPr lang="en-AU" dirty="0"/>
          </a:p>
        </p:txBody>
      </p:sp>
    </p:spTree>
    <p:extLst>
      <p:ext uri="{BB962C8B-B14F-4D97-AF65-F5344CB8AC3E}">
        <p14:creationId xmlns:p14="http://schemas.microsoft.com/office/powerpoint/2010/main" val="329331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616774"/>
            <a:ext cx="2318385" cy="2585589"/>
          </a:xfrm>
          <a:prstGeom prst="rect">
            <a:avLst/>
          </a:prstGeom>
        </p:spPr>
      </p:pic>
      <p:sp>
        <p:nvSpPr>
          <p:cNvPr id="2" name="Title 1"/>
          <p:cNvSpPr>
            <a:spLocks noGrp="1"/>
          </p:cNvSpPr>
          <p:nvPr>
            <p:ph type="title"/>
          </p:nvPr>
        </p:nvSpPr>
        <p:spPr/>
        <p:txBody>
          <a:bodyPr>
            <a:noAutofit/>
          </a:bodyPr>
          <a:lstStyle/>
          <a:p>
            <a:pPr lvl="0">
              <a:spcBef>
                <a:spcPts val="0"/>
              </a:spcBef>
            </a:pPr>
            <a:r>
              <a:rPr lang="en-AU" sz="3600" dirty="0">
                <a:solidFill>
                  <a:prstClr val="black"/>
                </a:solidFill>
                <a:cs typeface="Arial" panose="020B0604020202020204" pitchFamily="34" charset="0"/>
              </a:rPr>
              <a:t>Our </a:t>
            </a:r>
            <a:r>
              <a:rPr lang="en-AU" sz="3600" dirty="0">
                <a:solidFill>
                  <a:srgbClr val="DB0962"/>
                </a:solidFill>
                <a:cs typeface="Arial" panose="020B0604020202020204" pitchFamily="34" charset="0"/>
              </a:rPr>
              <a:t>vision…</a:t>
            </a:r>
            <a:endParaRPr lang="en-AU" sz="3600" dirty="0"/>
          </a:p>
        </p:txBody>
      </p:sp>
      <p:sp>
        <p:nvSpPr>
          <p:cNvPr id="3" name="Content Placeholder 2"/>
          <p:cNvSpPr>
            <a:spLocks noGrp="1"/>
          </p:cNvSpPr>
          <p:nvPr>
            <p:ph idx="1"/>
          </p:nvPr>
        </p:nvSpPr>
        <p:spPr/>
        <p:txBody>
          <a:bodyPr/>
          <a:lstStyle/>
          <a:p>
            <a:pPr marL="0" lvl="0" indent="0">
              <a:spcBef>
                <a:spcPts val="0"/>
              </a:spcBef>
              <a:buNone/>
            </a:pPr>
            <a:r>
              <a:rPr lang="en-AU" sz="2400" cap="all" dirty="0">
                <a:latin typeface="Arial" panose="020B0604020202020204" pitchFamily="34" charset="0"/>
                <a:cs typeface="Arial" panose="020B0604020202020204" pitchFamily="34" charset="0"/>
              </a:rPr>
              <a:t>In 2020, Bendigo Kangan Institute will create </a:t>
            </a:r>
            <a:r>
              <a:rPr lang="en-AU" sz="2400" cap="all" dirty="0">
                <a:solidFill>
                  <a:srgbClr val="DB0962"/>
                </a:solidFill>
                <a:latin typeface="Arial" panose="020B0604020202020204" pitchFamily="34" charset="0"/>
                <a:cs typeface="Arial" panose="020B0604020202020204" pitchFamily="34" charset="0"/>
              </a:rPr>
              <a:t>100,000 pathways to the future.</a:t>
            </a:r>
          </a:p>
          <a:p>
            <a:pPr marL="0" lvl="0" indent="0">
              <a:spcBef>
                <a:spcPts val="3000"/>
              </a:spcBef>
              <a:buNone/>
            </a:pPr>
            <a:r>
              <a:rPr lang="en-AU" sz="1800" dirty="0">
                <a:latin typeface="Arial" panose="020B0604020202020204" pitchFamily="34" charset="0"/>
                <a:cs typeface="Arial" panose="020B0604020202020204" pitchFamily="34" charset="0"/>
              </a:rPr>
              <a:t>We’ll help 100,000 people take the </a:t>
            </a:r>
            <a:r>
              <a:rPr lang="en-AU" sz="1800" dirty="0">
                <a:solidFill>
                  <a:srgbClr val="DB0962"/>
                </a:solidFill>
                <a:latin typeface="Arial" panose="020B0604020202020204" pitchFamily="34" charset="0"/>
                <a:cs typeface="Arial" panose="020B0604020202020204" pitchFamily="34" charset="0"/>
              </a:rPr>
              <a:t>next step in their careers.</a:t>
            </a:r>
          </a:p>
          <a:p>
            <a:pPr marL="0" lvl="0" indent="0">
              <a:spcBef>
                <a:spcPts val="3000"/>
              </a:spcBef>
              <a:buNone/>
            </a:pPr>
            <a:r>
              <a:rPr lang="en-AU" sz="1800" dirty="0">
                <a:latin typeface="Arial" panose="020B0604020202020204" pitchFamily="34" charset="0"/>
                <a:cs typeface="Arial" panose="020B0604020202020204" pitchFamily="34" charset="0"/>
              </a:rPr>
              <a:t>And we’ll help industry plan and build the </a:t>
            </a:r>
            <a:r>
              <a:rPr lang="en-AU" sz="1800" dirty="0">
                <a:solidFill>
                  <a:srgbClr val="DB0962"/>
                </a:solidFill>
                <a:latin typeface="Arial" panose="020B0604020202020204" pitchFamily="34" charset="0"/>
                <a:cs typeface="Arial" panose="020B0604020202020204" pitchFamily="34" charset="0"/>
              </a:rPr>
              <a:t>workforce of the future.</a:t>
            </a:r>
          </a:p>
          <a:p>
            <a:endParaRPr lang="en-AU" dirty="0"/>
          </a:p>
        </p:txBody>
      </p:sp>
    </p:spTree>
    <p:extLst>
      <p:ext uri="{BB962C8B-B14F-4D97-AF65-F5344CB8AC3E}">
        <p14:creationId xmlns:p14="http://schemas.microsoft.com/office/powerpoint/2010/main" val="371404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586" y="1154811"/>
            <a:ext cx="4572000" cy="4572000"/>
          </a:xfrm>
          <a:prstGeom prst="rect">
            <a:avLst/>
          </a:prstGeom>
        </p:spPr>
      </p:pic>
      <p:graphicFrame>
        <p:nvGraphicFramePr>
          <p:cNvPr id="5" name="Diagram 4"/>
          <p:cNvGraphicFramePr/>
          <p:nvPr>
            <p:extLst>
              <p:ext uri="{D42A27DB-BD31-4B8C-83A1-F6EECF244321}">
                <p14:modId xmlns:p14="http://schemas.microsoft.com/office/powerpoint/2010/main" val="2412371436"/>
              </p:ext>
            </p:extLst>
          </p:nvPr>
        </p:nvGraphicFramePr>
        <p:xfrm>
          <a:off x="1228725" y="315456"/>
          <a:ext cx="7658100" cy="5832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le 2"/>
          <p:cNvSpPr txBox="1">
            <a:spLocks/>
          </p:cNvSpPr>
          <p:nvPr/>
        </p:nvSpPr>
        <p:spPr>
          <a:xfrm rot="16200000">
            <a:off x="-1473975" y="2278874"/>
            <a:ext cx="5456695" cy="15298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600" dirty="0"/>
              <a:t>State government agenda</a:t>
            </a:r>
          </a:p>
        </p:txBody>
      </p:sp>
    </p:spTree>
    <p:extLst>
      <p:ext uri="{BB962C8B-B14F-4D97-AF65-F5344CB8AC3E}">
        <p14:creationId xmlns:p14="http://schemas.microsoft.com/office/powerpoint/2010/main" val="256504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525" y="6000750"/>
            <a:ext cx="321945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1035" r="1448" b="22630"/>
          <a:stretch/>
        </p:blipFill>
        <p:spPr bwMode="auto">
          <a:xfrm>
            <a:off x="168439" y="157621"/>
            <a:ext cx="8975562" cy="6528929"/>
          </a:xfrm>
          <a:prstGeom prst="rect">
            <a:avLst/>
          </a:prstGeom>
          <a:noFill/>
        </p:spPr>
      </p:pic>
      <p:sp>
        <p:nvSpPr>
          <p:cNvPr id="6" name="Title 5"/>
          <p:cNvSpPr>
            <a:spLocks noGrp="1"/>
          </p:cNvSpPr>
          <p:nvPr>
            <p:ph type="title"/>
          </p:nvPr>
        </p:nvSpPr>
        <p:spPr>
          <a:xfrm>
            <a:off x="304800" y="149101"/>
            <a:ext cx="4152900" cy="1727324"/>
          </a:xfrm>
        </p:spPr>
        <p:txBody>
          <a:bodyPr>
            <a:normAutofit/>
          </a:bodyPr>
          <a:lstStyle/>
          <a:p>
            <a:r>
              <a:rPr lang="en-AU" sz="3600" dirty="0"/>
              <a:t>Food and Fibre Centre</a:t>
            </a:r>
          </a:p>
        </p:txBody>
      </p:sp>
      <p:sp>
        <p:nvSpPr>
          <p:cNvPr id="7" name="Rectangle 6"/>
          <p:cNvSpPr/>
          <p:nvPr/>
        </p:nvSpPr>
        <p:spPr>
          <a:xfrm>
            <a:off x="5305425" y="6381750"/>
            <a:ext cx="321945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5"/>
          <p:cNvSpPr txBox="1">
            <a:spLocks/>
          </p:cNvSpPr>
          <p:nvPr/>
        </p:nvSpPr>
        <p:spPr>
          <a:xfrm>
            <a:off x="4486274" y="5493742"/>
            <a:ext cx="5000625" cy="8689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dirty="0">
                <a:solidFill>
                  <a:prstClr val="black"/>
                </a:solidFill>
                <a:cs typeface="Arial" panose="020B0604020202020204" pitchFamily="34" charset="0"/>
              </a:rPr>
              <a:t>Our </a:t>
            </a:r>
            <a:r>
              <a:rPr lang="en-AU" sz="3600" dirty="0">
                <a:solidFill>
                  <a:srgbClr val="00B7D9"/>
                </a:solidFill>
                <a:cs typeface="Arial" panose="020B0604020202020204" pitchFamily="34" charset="0"/>
              </a:rPr>
              <a:t>purpose</a:t>
            </a:r>
            <a:endParaRPr lang="en-AU" sz="3600" dirty="0">
              <a:solidFill>
                <a:schemeClr val="accent1"/>
              </a:solidFill>
            </a:endParaRPr>
          </a:p>
        </p:txBody>
      </p:sp>
    </p:spTree>
    <p:extLst>
      <p:ext uri="{BB962C8B-B14F-4D97-AF65-F5344CB8AC3E}">
        <p14:creationId xmlns:p14="http://schemas.microsoft.com/office/powerpoint/2010/main" val="283515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 name="Hexagon 31"/>
          <p:cNvSpPr/>
          <p:nvPr/>
        </p:nvSpPr>
        <p:spPr>
          <a:xfrm>
            <a:off x="2948002" y="1444249"/>
            <a:ext cx="981046" cy="845301"/>
          </a:xfrm>
          <a:prstGeom prst="hexagon">
            <a:avLst>
              <a:gd name="adj" fmla="val 28900"/>
              <a:gd name="vf" fmla="val 115470"/>
            </a:avLst>
          </a:prstGeom>
          <a:blipFill rotWithShape="0">
            <a:blip r:embed="rId4"/>
            <a:stretch>
              <a:fillRect/>
            </a:stretch>
          </a:blip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graphicFrame>
        <p:nvGraphicFramePr>
          <p:cNvPr id="29" name="Diagram 28"/>
          <p:cNvGraphicFramePr/>
          <p:nvPr>
            <p:extLst>
              <p:ext uri="{D42A27DB-BD31-4B8C-83A1-F6EECF244321}">
                <p14:modId xmlns:p14="http://schemas.microsoft.com/office/powerpoint/2010/main" val="1362196097"/>
              </p:ext>
            </p:extLst>
          </p:nvPr>
        </p:nvGraphicFramePr>
        <p:xfrm>
          <a:off x="1571625" y="0"/>
          <a:ext cx="6048375"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2770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1897" t="41819" b="9014"/>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1476376"/>
            <a:ext cx="9160174" cy="3876674"/>
          </a:xfrm>
          <a:prstGeom prst="rect">
            <a:avLst/>
          </a:prstGeom>
        </p:spPr>
      </p:pic>
    </p:spTree>
    <p:extLst>
      <p:ext uri="{BB962C8B-B14F-4D97-AF65-F5344CB8AC3E}">
        <p14:creationId xmlns:p14="http://schemas.microsoft.com/office/powerpoint/2010/main" val="38924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6001"/>
          <a:stretch/>
        </p:blipFill>
        <p:spPr>
          <a:xfrm>
            <a:off x="6477000" y="5069068"/>
            <a:ext cx="2428874" cy="1530169"/>
          </a:xfrm>
          <a:prstGeom prst="rect">
            <a:avLst/>
          </a:prstGeom>
        </p:spPr>
      </p:pic>
      <p:graphicFrame>
        <p:nvGraphicFramePr>
          <p:cNvPr id="7" name="Diagram 6"/>
          <p:cNvGraphicFramePr/>
          <p:nvPr>
            <p:extLst>
              <p:ext uri="{D42A27DB-BD31-4B8C-83A1-F6EECF244321}">
                <p14:modId xmlns:p14="http://schemas.microsoft.com/office/powerpoint/2010/main" val="1209573054"/>
              </p:ext>
            </p:extLst>
          </p:nvPr>
        </p:nvGraphicFramePr>
        <p:xfrm>
          <a:off x="-795337" y="193984"/>
          <a:ext cx="8886824" cy="6463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p:cNvSpPr>
            <a:spLocks noGrp="1"/>
          </p:cNvSpPr>
          <p:nvPr>
            <p:ph type="title"/>
          </p:nvPr>
        </p:nvSpPr>
        <p:spPr>
          <a:xfrm>
            <a:off x="7048499" y="1092076"/>
            <a:ext cx="1857375" cy="2270249"/>
          </a:xfrm>
        </p:spPr>
        <p:txBody>
          <a:bodyPr>
            <a:noAutofit/>
          </a:bodyPr>
          <a:lstStyle/>
          <a:p>
            <a:r>
              <a:rPr lang="en-AU" sz="2000" dirty="0">
                <a:latin typeface="Arial" panose="020B0604020202020204" pitchFamily="34" charset="0"/>
                <a:cs typeface="Arial" panose="020B0604020202020204" pitchFamily="34" charset="0"/>
              </a:rPr>
              <a:t>Helping industry build a productive workforce to meet today’s challenges and create tomorrow’s opportunities</a:t>
            </a:r>
            <a:endParaRPr lang="en-AU" sz="3200" dirty="0"/>
          </a:p>
        </p:txBody>
      </p:sp>
    </p:spTree>
    <p:extLst>
      <p:ext uri="{BB962C8B-B14F-4D97-AF65-F5344CB8AC3E}">
        <p14:creationId xmlns:p14="http://schemas.microsoft.com/office/powerpoint/2010/main" val="3947603296"/>
      </p:ext>
    </p:extLst>
  </p:cSld>
  <p:clrMapOvr>
    <a:masterClrMapping/>
  </p:clrMapOvr>
</p:sld>
</file>

<file path=ppt/theme/theme1.xml><?xml version="1.0" encoding="utf-8"?>
<a:theme xmlns:a="http://schemas.openxmlformats.org/drawingml/2006/main" name="Bendigo TAFE PowerPoint template (BMS)-Style2">
  <a:themeElements>
    <a:clrScheme name="Bendigo TAFE">
      <a:dk1>
        <a:srgbClr val="000000"/>
      </a:dk1>
      <a:lt1>
        <a:srgbClr val="FFFFFF"/>
      </a:lt1>
      <a:dk2>
        <a:srgbClr val="A7A7A7"/>
      </a:dk2>
      <a:lt2>
        <a:srgbClr val="535353"/>
      </a:lt2>
      <a:accent1>
        <a:srgbClr val="0079C1"/>
      </a:accent1>
      <a:accent2>
        <a:srgbClr val="DB0962"/>
      </a:accent2>
      <a:accent3>
        <a:srgbClr val="00928F"/>
      </a:accent3>
      <a:accent4>
        <a:srgbClr val="92278F"/>
      </a:accent4>
      <a:accent5>
        <a:srgbClr val="F47B20"/>
      </a:accent5>
      <a:accent6>
        <a:srgbClr val="7D7D7D"/>
      </a:accent6>
      <a:hlink>
        <a:srgbClr val="0000FF"/>
      </a:hlink>
      <a:folHlink>
        <a:srgbClr val="FF00FF"/>
      </a:folHlink>
    </a:clrScheme>
    <a:fontScheme name="Custom 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AF724A753F74DAF19B25F5E220510" ma:contentTypeVersion="1" ma:contentTypeDescription="Create a new document." ma:contentTypeScope="" ma:versionID="e722f041eceefb8abb631c35ba2f305a">
  <xsd:schema xmlns:xsd="http://www.w3.org/2001/XMLSchema" xmlns:p="http://schemas.microsoft.com/office/2006/metadata/properties" xmlns:ns2="62069d65-72ee-47ef-8c14-a8f396668de7" targetNamespace="http://schemas.microsoft.com/office/2006/metadata/properties" ma:root="true" ma:fieldsID="3a3ae810055990eab5daea3f1bf05af5" ns2:_="">
    <xsd:import namespace="62069d65-72ee-47ef-8c14-a8f396668de7"/>
    <xsd:element name="properties">
      <xsd:complexType>
        <xsd:sequence>
          <xsd:element name="documentManagement">
            <xsd:complexType>
              <xsd:all>
                <xsd:element ref="ns2:Unit"/>
              </xsd:all>
            </xsd:complexType>
          </xsd:element>
        </xsd:sequence>
      </xsd:complexType>
    </xsd:element>
  </xsd:schema>
  <xsd:schema xmlns:xsd="http://www.w3.org/2001/XMLSchema" xmlns:dms="http://schemas.microsoft.com/office/2006/documentManagement/types" targetNamespace="62069d65-72ee-47ef-8c14-a8f396668de7" elementFormDefault="qualified">
    <xsd:import namespace="http://schemas.microsoft.com/office/2006/documentManagement/types"/>
    <xsd:element name="Unit" ma:index="8" ma:displayName="Unit" ma:description="Unit at BRIT" ma:format="Dropdown" ma:internalName="Unit">
      <xsd:simpleType>
        <xsd:restriction base="dms:Choice">
          <xsd:enumeration value="Board"/>
          <xsd:enumeration value="Bookshop"/>
          <xsd:enumeration value="BRIT Beginners"/>
          <xsd:enumeration value="Directorate"/>
          <xsd:enumeration value="Education and Training"/>
          <xsd:enumeration value="Information Management and Communications"/>
          <xsd:enumeration value="Finance"/>
          <xsd:enumeration value="Human Resources"/>
          <xsd:enumeration value="Infrastructure and Information Technology"/>
          <xsd:enumeration value="International"/>
          <xsd:enumeration value="Library"/>
          <xsd:enumeration value="Business Development and Marketing"/>
          <xsd:enumeration value="Occupational Health &amp; Safety"/>
          <xsd:enumeration value="Quality"/>
          <xsd:enumeration value="Risk Management"/>
          <xsd:enumeration value="Student Services and Reporting"/>
          <xsd:enumeration value="Student Services and Systems"/>
          <xsd:enumeration value="Student Support Services"/>
          <xsd:enumeration value="Style Guid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Unit xmlns="62069d65-72ee-47ef-8c14-a8f396668de7">Style Guide</Unit>
  </documentManagement>
</p:properties>
</file>

<file path=customXml/itemProps1.xml><?xml version="1.0" encoding="utf-8"?>
<ds:datastoreItem xmlns:ds="http://schemas.openxmlformats.org/officeDocument/2006/customXml" ds:itemID="{F7005283-6013-49E0-B9DA-3AED3A17CE6D}">
  <ds:schemaRefs>
    <ds:schemaRef ds:uri="http://schemas.microsoft.com/sharepoint/v3/contenttype/forms"/>
  </ds:schemaRefs>
</ds:datastoreItem>
</file>

<file path=customXml/itemProps2.xml><?xml version="1.0" encoding="utf-8"?>
<ds:datastoreItem xmlns:ds="http://schemas.openxmlformats.org/officeDocument/2006/customXml" ds:itemID="{326AF7B8-CA4A-4703-ADBC-8825E3AE2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069d65-72ee-47ef-8c14-a8f396668de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ED02BB1-9D81-418E-BA55-7D69C0A607C0}">
  <ds:schemaRef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62069d65-72ee-47ef-8c14-a8f396668de7"/>
    <ds:schemaRef ds:uri="http://purl.org/dc/terms/"/>
  </ds:schemaRefs>
</ds:datastoreItem>
</file>

<file path=docProps/app.xml><?xml version="1.0" encoding="utf-8"?>
<Properties xmlns="http://schemas.openxmlformats.org/officeDocument/2006/extended-properties" xmlns:vt="http://schemas.openxmlformats.org/officeDocument/2006/docPropsVTypes">
  <Template>Bendigo TAFE PowerPoint template (BMS)-Style2</Template>
  <TotalTime>1844</TotalTime>
  <Words>2925</Words>
  <Application>Microsoft Office PowerPoint</Application>
  <PresentationFormat>On-screen Show (4:3)</PresentationFormat>
  <Paragraphs>217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Bendigo TAFE PowerPoint template (BMS)-Style2</vt:lpstr>
      <vt:lpstr>Farm to Food Victoria </vt:lpstr>
      <vt:lpstr>Community Food Hubs Conference </vt:lpstr>
      <vt:lpstr>Our purpose…</vt:lpstr>
      <vt:lpstr>Our vision…</vt:lpstr>
      <vt:lpstr>PowerPoint Presentation</vt:lpstr>
      <vt:lpstr>Food and Fibre Centre</vt:lpstr>
      <vt:lpstr>PowerPoint Presentation</vt:lpstr>
      <vt:lpstr>PowerPoint Presentation</vt:lpstr>
      <vt:lpstr>Helping industry build a productive workforce to meet today’s challenges and create tomorrow’s opportunities</vt:lpstr>
      <vt:lpstr>How?</vt:lpstr>
      <vt:lpstr>Key objectives of the  regional collaboration </vt:lpstr>
      <vt:lpstr>The Victorian picture </vt:lpstr>
      <vt:lpstr>PowerPoint Presentation</vt:lpstr>
      <vt:lpstr>PowerPoint Presentation</vt:lpstr>
      <vt:lpstr>Bendigo the education city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Chris Hawking</dc:creator>
  <cp:lastModifiedBy>Paul Kelly</cp:lastModifiedBy>
  <cp:revision>114</cp:revision>
  <cp:lastPrinted>2014-01-28T05:58:27Z</cp:lastPrinted>
  <dcterms:created xsi:type="dcterms:W3CDTF">2013-09-26T00:36:36Z</dcterms:created>
  <dcterms:modified xsi:type="dcterms:W3CDTF">2016-08-07T08:44:20Z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0x010100321AF724A753F74DAF19B25F5E220510</vt:lpwstr>
  </property>
</Properties>
</file>